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7" r:id="rId4"/>
    <p:sldId id="259" r:id="rId5"/>
    <p:sldId id="270" r:id="rId6"/>
    <p:sldId id="271" r:id="rId7"/>
    <p:sldId id="261" r:id="rId8"/>
    <p:sldId id="290" r:id="rId9"/>
    <p:sldId id="293" r:id="rId10"/>
    <p:sldId id="292" r:id="rId11"/>
    <p:sldId id="263" r:id="rId12"/>
    <p:sldId id="291" r:id="rId13"/>
    <p:sldId id="264" r:id="rId14"/>
    <p:sldId id="265" r:id="rId15"/>
    <p:sldId id="279" r:id="rId16"/>
    <p:sldId id="281" r:id="rId17"/>
    <p:sldId id="282" r:id="rId18"/>
    <p:sldId id="266" r:id="rId19"/>
    <p:sldId id="267" r:id="rId20"/>
    <p:sldId id="280" r:id="rId21"/>
    <p:sldId id="283" r:id="rId22"/>
    <p:sldId id="285" r:id="rId23"/>
    <p:sldId id="262" r:id="rId24"/>
    <p:sldId id="286" r:id="rId25"/>
    <p:sldId id="288" r:id="rId26"/>
    <p:sldId id="272" r:id="rId27"/>
    <p:sldId id="287" r:id="rId28"/>
    <p:sldId id="289" r:id="rId29"/>
    <p:sldId id="275" r:id="rId30"/>
    <p:sldId id="278" r:id="rId31"/>
    <p:sldId id="273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Eldredge" initials="jE" lastIdx="2" clrIdx="0">
    <p:extLst/>
  </p:cmAuthor>
  <p:cmAuthor id="2" name="Ruth Wedig" initials="RW" lastIdx="1" clrIdx="1">
    <p:extLst/>
  </p:cmAuthor>
  <p:cmAuthor id="3" name="Louise Long" initials="LL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E9A07853-9713-4D8F-AA6B-409BA56F873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4C00F4C7-534A-4A0B-A3F7-891978C6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7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B3E1-6648-4D49-8248-FD45BFD365C8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02B8B-12F4-4444-8AEF-E8D1E18A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9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4387-BFDC-45CF-9282-9BB2D4328E92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1135" y="1473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55B0-9977-41D6-9BDA-C7953675403C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2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F8C5-E6C2-4066-95F6-316DBA9B1517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3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42F5-FB88-4B2E-87D5-8612D581162A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284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F83A-F376-494D-ABFE-98BC97160D0E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87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FFFF-8483-49B3-8D16-74D2A5745269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89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FC9E-013A-42B8-9528-F26249AC0C52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76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181A-A1D3-49DE-BD73-F13530ADA1F3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9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CF4E-7488-49AB-B53F-531B71FEA7F8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5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39F2-4E6F-47A1-B7C5-B8695E5457CE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6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E99B-30C3-4387-B42A-DDC0F31B289A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8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293B-6592-4279-A11E-6EA86AFE54F2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6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1D8E-07DE-4DB0-B009-080DF7ACD27A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3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2872-C4DF-47A8-B6D5-3E992E6F81D9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9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DD9F-BD19-452A-BB3C-EDF83BC0E864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7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5F02-9A65-46A0-A0A0-D81345E38593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6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7E0-F35F-4B9A-B131-CEB22E26C12E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6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866CEB-585F-4D5E-B507-F51881829456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5288" y="1090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ceq.texas.gov/agency/qa/env_lab_accreditation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44000"/>
                <a:lumOff val="5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96" y="562848"/>
            <a:ext cx="10440988" cy="3078710"/>
          </a:xfrm>
        </p:spPr>
        <p:txBody>
          <a:bodyPr>
            <a:noAutofit/>
          </a:bodyPr>
          <a:lstStyle/>
          <a:p>
            <a:r>
              <a:rPr lang="en-US" sz="6000" cap="none" dirty="0">
                <a:latin typeface="Lucida Bright" panose="02040602050505020304" pitchFamily="18" charset="0"/>
              </a:rPr>
              <a:t>Corrective Action Response Guidelines For TCEQ Accredited Laboratories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642937"/>
          </a:xfrm>
        </p:spPr>
        <p:txBody>
          <a:bodyPr>
            <a:normAutofit fontScale="47500" lnSpcReduction="20000"/>
          </a:bodyPr>
          <a:lstStyle/>
          <a:p>
            <a:endParaRPr lang="en-US" cap="none" dirty="0"/>
          </a:p>
          <a:p>
            <a:r>
              <a:rPr lang="en-US" sz="5100" b="1" cap="none" dirty="0">
                <a:latin typeface="Lucida Bright" panose="02040602050505020304" pitchFamily="18" charset="0"/>
              </a:rPr>
              <a:t>J. Steven Gibson, Ph.D.</a:t>
            </a:r>
          </a:p>
          <a:p>
            <a:r>
              <a:rPr lang="en-US" sz="5100" b="1" cap="none" dirty="0">
                <a:latin typeface="Lucida Bright" panose="02040602050505020304" pitchFamily="18" charset="0"/>
              </a:rPr>
              <a:t>Senior Technical Auditor</a:t>
            </a:r>
          </a:p>
          <a:p>
            <a:r>
              <a:rPr lang="en-US" sz="5100" b="1" cap="none" dirty="0">
                <a:latin typeface="Lucida Bright" panose="02040602050505020304" pitchFamily="18" charset="0"/>
              </a:rPr>
              <a:t>Laboratory Accreditation Work Group</a:t>
            </a:r>
          </a:p>
          <a:p>
            <a:r>
              <a:rPr lang="en-US" sz="5100" b="1" cap="none" dirty="0">
                <a:latin typeface="Lucida Bright" panose="02040602050505020304" pitchFamily="18" charset="0"/>
              </a:rPr>
              <a:t>Texas Commission on Environmental Quality (TCEQ)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0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10" y="-50899"/>
            <a:ext cx="4325186" cy="7014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2123467"/>
            <a:ext cx="3771900" cy="1596177"/>
          </a:xfrm>
        </p:spPr>
        <p:txBody>
          <a:bodyPr>
            <a:normAutofit/>
          </a:bodyPr>
          <a:lstStyle/>
          <a:p>
            <a:r>
              <a:rPr lang="en-US" cap="none" dirty="0"/>
              <a:t>Guidance for Corrective Action Response Form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3" y="918261"/>
            <a:ext cx="12070080" cy="2538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3" y="3456464"/>
            <a:ext cx="12070080" cy="265192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10" y="-50899"/>
            <a:ext cx="4325186" cy="7014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2123467"/>
            <a:ext cx="3771900" cy="1596177"/>
          </a:xfrm>
        </p:spPr>
        <p:txBody>
          <a:bodyPr>
            <a:normAutofit/>
          </a:bodyPr>
          <a:lstStyle/>
          <a:p>
            <a:r>
              <a:rPr lang="en-US" cap="none" dirty="0"/>
              <a:t>Guidance for Corrective Action Response Form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1" y="767745"/>
            <a:ext cx="12070080" cy="4307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" y="5081851"/>
            <a:ext cx="12070080" cy="133141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10" y="-50899"/>
            <a:ext cx="4325186" cy="7014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2123467"/>
            <a:ext cx="3771900" cy="1596177"/>
          </a:xfrm>
        </p:spPr>
        <p:txBody>
          <a:bodyPr>
            <a:normAutofit/>
          </a:bodyPr>
          <a:lstStyle/>
          <a:p>
            <a:r>
              <a:rPr lang="en-US" cap="none" dirty="0"/>
              <a:t>Guidance for Corrective Action Response Form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2" y="3795764"/>
            <a:ext cx="12070080" cy="1668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" y="5463986"/>
            <a:ext cx="12070080" cy="134233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3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557" y="32345"/>
            <a:ext cx="6213028" cy="6832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7" y="3186885"/>
            <a:ext cx="3405785" cy="1841167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Lucida Bright" panose="02040602050505020304" pitchFamily="18" charset="0"/>
              </a:rPr>
              <a:t>An unacceptable  response </a:t>
            </a:r>
            <a:br>
              <a:rPr lang="en-US" sz="2400" cap="none" dirty="0">
                <a:latin typeface="Lucida Bright" panose="02040602050505020304" pitchFamily="18" charset="0"/>
              </a:rPr>
            </a:br>
            <a:r>
              <a:rPr lang="en-US" sz="2400" cap="none" dirty="0">
                <a:latin typeface="Lucida Bright" panose="02040602050505020304" pitchFamily="18" charset="0"/>
              </a:rPr>
              <a:t>that would result in a non-concurrence letter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44181"/>
            <a:ext cx="3405785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6" y="563442"/>
            <a:ext cx="12152693" cy="15728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9" y="2083747"/>
            <a:ext cx="12143030" cy="2749990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7932550" y="2650143"/>
            <a:ext cx="3885282" cy="1457325"/>
          </a:xfrm>
          <a:prstGeom prst="wedgeRectCallout">
            <a:avLst>
              <a:gd name="adj1" fmla="val -60526"/>
              <a:gd name="adj2" fmla="val -414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chemeClr val="tx1"/>
                </a:solidFill>
                <a:effectLst/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Corrective action did not state the sensor in the conductivity meter had been verified at temperatures bracketing the range of use and when the validation occurred</a:t>
            </a:r>
            <a:r>
              <a:rPr lang="en-US" sz="1600" dirty="0">
                <a:solidFill>
                  <a:schemeClr val="tx1"/>
                </a:solidFill>
                <a:effectLst/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76" y="27294"/>
            <a:ext cx="5759391" cy="68307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86603" y="15465"/>
            <a:ext cx="3405785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2123467"/>
            <a:ext cx="3241368" cy="1596177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Lucida Bright" panose="02040602050505020304" pitchFamily="18" charset="0"/>
              </a:rPr>
              <a:t>An acceptable  corrective action response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8952"/>
            <a:ext cx="12192000" cy="279816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663439" y="1468952"/>
            <a:ext cx="1189822" cy="734914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47666" y="2392746"/>
            <a:ext cx="2074459" cy="734914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30555" y="3254830"/>
            <a:ext cx="3414215" cy="734914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557" y="32345"/>
            <a:ext cx="6213028" cy="6832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7" y="3186885"/>
            <a:ext cx="3405785" cy="1841167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Lucida Bright" panose="02040602050505020304" pitchFamily="18" charset="0"/>
              </a:rPr>
              <a:t>An unacceptable  response </a:t>
            </a:r>
            <a:br>
              <a:rPr lang="en-US" sz="2400" cap="none" dirty="0">
                <a:latin typeface="Lucida Bright" panose="02040602050505020304" pitchFamily="18" charset="0"/>
              </a:rPr>
            </a:br>
            <a:r>
              <a:rPr lang="en-US" sz="2400" cap="none" dirty="0">
                <a:latin typeface="Lucida Bright" panose="02040602050505020304" pitchFamily="18" charset="0"/>
              </a:rPr>
              <a:t>that would result in a non-concurrence letter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7" y="1402209"/>
            <a:ext cx="12070080" cy="2860209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5301613" y="2780945"/>
            <a:ext cx="2829699" cy="891625"/>
          </a:xfrm>
          <a:prstGeom prst="wedgeRectCallout">
            <a:avLst>
              <a:gd name="adj1" fmla="val -99856"/>
              <a:gd name="adj2" fmla="val -3864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4572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timetable for training staff on the SOP is not specified.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4581431" y="3887207"/>
            <a:ext cx="3885282" cy="1665868"/>
          </a:xfrm>
          <a:prstGeom prst="wedgeRectCallout">
            <a:avLst>
              <a:gd name="adj1" fmla="val -64771"/>
              <a:gd name="adj2" fmla="val -616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4572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means to document action(s) did not include:  </a:t>
            </a:r>
          </a:p>
          <a:p>
            <a:pPr marL="342900" indent="-342900">
              <a:buAutoNum type="arabicParenBoth"/>
              <a:tabLst>
                <a:tab pos="4572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records showing the verification of the temperature sensor bracketing the range of use, and </a:t>
            </a:r>
          </a:p>
          <a:p>
            <a:pPr>
              <a:tabLst>
                <a:tab pos="4572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training records.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8353632" y="1955869"/>
            <a:ext cx="3814230" cy="1457325"/>
          </a:xfrm>
          <a:prstGeom prst="wedgeRectCallout">
            <a:avLst>
              <a:gd name="adj1" fmla="val -76412"/>
              <a:gd name="adj2" fmla="val -4238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4572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Actions to prevent recurrence also did not include the frequency for validating the sensor or training staff on the revised SOP.</a:t>
            </a:r>
            <a:endParaRPr lang="en-US" sz="1600" dirty="0">
              <a:solidFill>
                <a:schemeClr val="tx1"/>
              </a:solidFill>
              <a:effectLst/>
              <a:latin typeface="Lucida Bright" panose="02040602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37228" y="1291761"/>
            <a:ext cx="2764385" cy="46348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3616" y="3183856"/>
            <a:ext cx="2265261" cy="46348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86603" y="15465"/>
            <a:ext cx="3405785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0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76" y="27294"/>
            <a:ext cx="5759391" cy="683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2123467"/>
            <a:ext cx="3241368" cy="1596177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Lucida Bright" panose="02040602050505020304" pitchFamily="18" charset="0"/>
              </a:rPr>
              <a:t>An acceptable  corrective action response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3544"/>
            <a:ext cx="3405785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3" y="668125"/>
            <a:ext cx="12070080" cy="392699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-286603" y="15465"/>
            <a:ext cx="3405785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1</a:t>
            </a:r>
          </a:p>
        </p:txBody>
      </p:sp>
      <p:sp>
        <p:nvSpPr>
          <p:cNvPr id="15" name="Oval 14"/>
          <p:cNvSpPr/>
          <p:nvPr/>
        </p:nvSpPr>
        <p:spPr>
          <a:xfrm>
            <a:off x="5440100" y="2453915"/>
            <a:ext cx="2847373" cy="49097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64520" y="2057267"/>
            <a:ext cx="1899404" cy="46348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75228" y="3644951"/>
            <a:ext cx="2265261" cy="46348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52078" y="4053402"/>
            <a:ext cx="2619792" cy="46348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76" y="27294"/>
            <a:ext cx="5759391" cy="683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2123467"/>
            <a:ext cx="3241368" cy="1596177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Lucida Bright" panose="02040602050505020304" pitchFamily="18" charset="0"/>
              </a:rPr>
              <a:t>An acceptable  corrective action response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3" y="2938355"/>
            <a:ext cx="12070080" cy="217261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-286603" y="15465"/>
            <a:ext cx="3405785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1</a:t>
            </a:r>
          </a:p>
        </p:txBody>
      </p:sp>
      <p:sp>
        <p:nvSpPr>
          <p:cNvPr id="16" name="Oval 15"/>
          <p:cNvSpPr/>
          <p:nvPr/>
        </p:nvSpPr>
        <p:spPr>
          <a:xfrm>
            <a:off x="2101755" y="3167778"/>
            <a:ext cx="8423603" cy="49097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50423" y="3935035"/>
            <a:ext cx="2858186" cy="49097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37691" y="4486901"/>
            <a:ext cx="4281724" cy="49097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3" y="316704"/>
            <a:ext cx="12070080" cy="26216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001" y="1043"/>
            <a:ext cx="4626048" cy="708214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216202" y="-42003"/>
            <a:ext cx="3405785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2123467"/>
            <a:ext cx="3771900" cy="1596177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Lucida Bright" panose="02040602050505020304" pitchFamily="18" charset="0"/>
              </a:rPr>
              <a:t>An unacceptable  response </a:t>
            </a:r>
            <a:br>
              <a:rPr lang="en-US" sz="2400" cap="none" dirty="0">
                <a:latin typeface="Lucida Bright" panose="02040602050505020304" pitchFamily="18" charset="0"/>
              </a:rPr>
            </a:br>
            <a:r>
              <a:rPr lang="en-US" sz="2400" cap="none" dirty="0">
                <a:latin typeface="Lucida Bright" panose="02040602050505020304" pitchFamily="18" charset="0"/>
              </a:rPr>
              <a:t>that would result in a non-concurrence letter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4" y="69284"/>
            <a:ext cx="12137858" cy="296780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198805" y="414363"/>
            <a:ext cx="985715" cy="5949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4" y="3037089"/>
            <a:ext cx="12070080" cy="1218503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8727852" y="2643698"/>
            <a:ext cx="3376831" cy="617410"/>
          </a:xfrm>
          <a:prstGeom prst="wedgeRectCallout">
            <a:avLst>
              <a:gd name="adj1" fmla="val -64992"/>
              <a:gd name="adj2" fmla="val 415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chemeClr val="tx1"/>
                </a:solidFill>
                <a:effectLst/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response did not address the laboratory’s website</a:t>
            </a:r>
            <a:r>
              <a:rPr lang="en-US" sz="1600" dirty="0">
                <a:solidFill>
                  <a:schemeClr val="tx1"/>
                </a:solidFill>
                <a:effectLst/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4" y="4264425"/>
            <a:ext cx="12070080" cy="21455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988859" y="3618495"/>
            <a:ext cx="1828801" cy="35951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88858" y="5476909"/>
            <a:ext cx="2193903" cy="395447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67165" y="3955108"/>
            <a:ext cx="2441814" cy="35951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01385" y="6085534"/>
            <a:ext cx="3159616" cy="35951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45224" y="3066783"/>
            <a:ext cx="1828801" cy="35951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45224" y="5205893"/>
            <a:ext cx="2644185" cy="35951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15" y="13649"/>
            <a:ext cx="4549435" cy="70189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269115" y="23128"/>
            <a:ext cx="3771900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2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2733067"/>
            <a:ext cx="3771900" cy="1596177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Lucida Bright" panose="02040602050505020304" pitchFamily="18" charset="0"/>
              </a:rPr>
              <a:t>An acceptable  corrective action response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6" y="63604"/>
            <a:ext cx="12070080" cy="293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9" y="2997704"/>
            <a:ext cx="12070080" cy="334706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29072" y="3838274"/>
            <a:ext cx="2534922" cy="49097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43408" y="5092325"/>
            <a:ext cx="1435587" cy="49097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65" y="93725"/>
            <a:ext cx="11702005" cy="1596177"/>
          </a:xfrm>
        </p:spPr>
        <p:txBody>
          <a:bodyPr>
            <a:normAutofit/>
          </a:bodyPr>
          <a:lstStyle/>
          <a:p>
            <a:r>
              <a:rPr lang="en-US" sz="4800" cap="none" dirty="0"/>
              <a:t>Corrective Action Response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2436" y="1365813"/>
            <a:ext cx="11551534" cy="539380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cap="none" dirty="0">
                <a:latin typeface="Lucida Bright" panose="02040602050505020304" pitchFamily="18" charset="0"/>
              </a:rPr>
              <a:t>Based on the increase in repeat deficiencies from laboratories, the TCEQ’s Laboratory Accreditation Program review process for evaluating laboratories’ corrective action responses (CARs) to accreditation assessments was revised.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cap="none" dirty="0">
                <a:latin typeface="Lucida Bright" panose="02040602050505020304" pitchFamily="18" charset="0"/>
              </a:rPr>
              <a:t>In December 2015, the revised review process was implemented by the TCEQ in an attempt to lessen future repeat deficiencies from laboratories.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cap="none" dirty="0">
                <a:latin typeface="Lucida Bright" panose="02040602050505020304" pitchFamily="18" charset="0"/>
              </a:rPr>
              <a:t>Sixty-four (64) out of seventy (70) laboratories have been issued non-concurrence letters based on unacceptable initial corrective action responses.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49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001" y="1043"/>
            <a:ext cx="4626048" cy="708214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23533" y="0"/>
            <a:ext cx="3405785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2123467"/>
            <a:ext cx="3771900" cy="1596177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Lucida Bright" panose="02040602050505020304" pitchFamily="18" charset="0"/>
              </a:rPr>
              <a:t>An unacceptable  response </a:t>
            </a:r>
            <a:br>
              <a:rPr lang="en-US" sz="2400" cap="none" dirty="0">
                <a:latin typeface="Lucida Bright" panose="02040602050505020304" pitchFamily="18" charset="0"/>
              </a:rPr>
            </a:br>
            <a:r>
              <a:rPr lang="en-US" sz="2400" cap="none" dirty="0">
                <a:latin typeface="Lucida Bright" panose="02040602050505020304" pitchFamily="18" charset="0"/>
              </a:rPr>
              <a:t>that would result in a non-concurrence letter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6" y="148958"/>
            <a:ext cx="12070080" cy="2402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6" y="2538135"/>
            <a:ext cx="12070080" cy="273695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781355" y="982520"/>
            <a:ext cx="2179838" cy="3721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7778791" y="4318094"/>
            <a:ext cx="3885282" cy="823023"/>
          </a:xfrm>
          <a:prstGeom prst="wedgeRectCallout">
            <a:avLst>
              <a:gd name="adj1" fmla="val -72948"/>
              <a:gd name="adj2" fmla="val -277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chemeClr val="tx1"/>
                </a:solidFill>
                <a:effectLst/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Means to document did not include internal audit records as stated in the action to prevent recurrence.</a:t>
            </a:r>
          </a:p>
        </p:txBody>
      </p:sp>
      <p:sp>
        <p:nvSpPr>
          <p:cNvPr id="12" name="Oval 11"/>
          <p:cNvSpPr/>
          <p:nvPr/>
        </p:nvSpPr>
        <p:spPr>
          <a:xfrm>
            <a:off x="2767706" y="40945"/>
            <a:ext cx="3660389" cy="47075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06621" y="4002149"/>
            <a:ext cx="2260730" cy="34231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80105" y="484400"/>
            <a:ext cx="3660389" cy="330046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99714" y="4344459"/>
            <a:ext cx="2260730" cy="281561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628033" y="1860049"/>
            <a:ext cx="1885978" cy="47075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79835" y="4626020"/>
            <a:ext cx="2192222" cy="314636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42453" y="1329142"/>
            <a:ext cx="1885978" cy="33295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27829" y="4932975"/>
            <a:ext cx="3782404" cy="33295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2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15" y="13649"/>
            <a:ext cx="4549435" cy="70189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02016" y="6162"/>
            <a:ext cx="3771900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2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2733067"/>
            <a:ext cx="3771900" cy="1596177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Lucida Bright" panose="02040602050505020304" pitchFamily="18" charset="0"/>
              </a:rPr>
              <a:t>An acceptable  corrective action response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4" y="68459"/>
            <a:ext cx="12070080" cy="2418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0" y="2509516"/>
            <a:ext cx="12070080" cy="303757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889399" y="5174569"/>
            <a:ext cx="3194351" cy="49097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02468" y="948207"/>
            <a:ext cx="2219500" cy="38440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15" y="13649"/>
            <a:ext cx="4549435" cy="7018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2733067"/>
            <a:ext cx="3771900" cy="1596177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Lucida Bright" panose="02040602050505020304" pitchFamily="18" charset="0"/>
              </a:rPr>
              <a:t>An acceptable  corrective action response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" y="3414931"/>
            <a:ext cx="12070080" cy="24043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456793" y="72449"/>
            <a:ext cx="3771900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2 </a:t>
            </a:r>
          </a:p>
        </p:txBody>
      </p:sp>
      <p:sp>
        <p:nvSpPr>
          <p:cNvPr id="15" name="Oval 14"/>
          <p:cNvSpPr/>
          <p:nvPr/>
        </p:nvSpPr>
        <p:spPr>
          <a:xfrm>
            <a:off x="7738278" y="3666432"/>
            <a:ext cx="1637733" cy="49097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04258" y="3661286"/>
            <a:ext cx="1201004" cy="49097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243248" y="5151167"/>
            <a:ext cx="2661314" cy="49097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0" y="822456"/>
            <a:ext cx="12070080" cy="25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102" y="17008"/>
            <a:ext cx="5756685" cy="684099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6358" y="2679389"/>
            <a:ext cx="3771900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An unacceptable  response </a:t>
            </a:r>
            <a:br>
              <a:rPr lang="en-US" sz="2400" cap="none" dirty="0">
                <a:latin typeface="Lucida Bright" panose="02040602050505020304" pitchFamily="18" charset="0"/>
              </a:rPr>
            </a:br>
            <a:r>
              <a:rPr lang="en-US" sz="2400" cap="none" dirty="0">
                <a:latin typeface="Lucida Bright" panose="02040602050505020304" pitchFamily="18" charset="0"/>
              </a:rPr>
              <a:t>that would result in a non-concurrence letter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628538" y="57952"/>
            <a:ext cx="3810634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8" y="78783"/>
            <a:ext cx="12070080" cy="2032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8" y="2132470"/>
            <a:ext cx="12070080" cy="272587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728508" y="2092004"/>
            <a:ext cx="2219500" cy="36575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50177" y="3784546"/>
            <a:ext cx="2219500" cy="35396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10155" y="2400197"/>
            <a:ext cx="1961654" cy="325934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37451" y="4124986"/>
            <a:ext cx="2586017" cy="312926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37951" y="2634991"/>
            <a:ext cx="2286894" cy="49097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65010" y="4387564"/>
            <a:ext cx="2525477" cy="35396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10155" y="2734713"/>
            <a:ext cx="2099245" cy="35396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102" y="17008"/>
            <a:ext cx="5756685" cy="684099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6358" y="2679389"/>
            <a:ext cx="3771900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An unacceptable  response </a:t>
            </a:r>
            <a:br>
              <a:rPr lang="en-US" sz="2400" cap="none" dirty="0">
                <a:latin typeface="Lucida Bright" panose="02040602050505020304" pitchFamily="18" charset="0"/>
              </a:rPr>
            </a:br>
            <a:r>
              <a:rPr lang="en-US" sz="2400" cap="none" dirty="0">
                <a:latin typeface="Lucida Bright" panose="02040602050505020304" pitchFamily="18" charset="0"/>
              </a:rPr>
              <a:t>that would result in a non-concurrence letter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435019" y="74329"/>
            <a:ext cx="3810634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1" y="828954"/>
            <a:ext cx="12070080" cy="336946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708813" y="852433"/>
            <a:ext cx="3992237" cy="36575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83140" y="3169380"/>
            <a:ext cx="2694078" cy="35396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51420" y="1143925"/>
            <a:ext cx="3581141" cy="34484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30733" y="3448841"/>
            <a:ext cx="3862234" cy="40482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08814" y="3773658"/>
            <a:ext cx="3884153" cy="35396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12695" y="1412696"/>
            <a:ext cx="3075962" cy="35396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102" y="17008"/>
            <a:ext cx="5756685" cy="684099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6358" y="2679389"/>
            <a:ext cx="3771900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An unacceptable  response </a:t>
            </a:r>
            <a:br>
              <a:rPr lang="en-US" sz="2400" cap="none" dirty="0">
                <a:latin typeface="Lucida Bright" panose="02040602050505020304" pitchFamily="18" charset="0"/>
              </a:rPr>
            </a:br>
            <a:r>
              <a:rPr lang="en-US" sz="2400" cap="none" dirty="0">
                <a:latin typeface="Lucida Bright" panose="02040602050505020304" pitchFamily="18" charset="0"/>
              </a:rPr>
              <a:t>that would result in a non-concurrence letter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448318" y="90752"/>
            <a:ext cx="3810634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8" y="617801"/>
            <a:ext cx="12070080" cy="2591382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3926213" y="1406822"/>
            <a:ext cx="3885282" cy="1873103"/>
          </a:xfrm>
          <a:prstGeom prst="wedgeRectCallout">
            <a:avLst>
              <a:gd name="adj1" fmla="val 47317"/>
              <a:gd name="adj2" fmla="val -6371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4572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0"/>
              </a:rPr>
              <a:t>Client results were affected by laboratory practice not following method, thus requiring client notification.</a:t>
            </a:r>
            <a:endParaRPr lang="en-US" sz="1600" b="1" dirty="0">
              <a:solidFill>
                <a:schemeClr val="tx1"/>
              </a:solidFill>
              <a:effectLst/>
              <a:latin typeface="Lucida Bright" panose="02040602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274" y="1091"/>
            <a:ext cx="5435013" cy="685691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465568" y="70391"/>
            <a:ext cx="3810634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3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726" y="2733067"/>
            <a:ext cx="4148278" cy="1970861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Lucida Bright" panose="02040602050505020304" pitchFamily="18" charset="0"/>
              </a:rPr>
              <a:t>An acceptable corrective action response </a:t>
            </a:r>
            <a:br>
              <a:rPr lang="en-US" sz="2400" cap="none" dirty="0">
                <a:latin typeface="Lucida Bright" panose="02040602050505020304" pitchFamily="18" charset="0"/>
              </a:rPr>
            </a:br>
            <a:endParaRPr lang="en-US" sz="2400" cap="none" dirty="0">
              <a:latin typeface="Lucida Bright" panose="02040602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2" y="198717"/>
            <a:ext cx="12070080" cy="282442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30562" y="799340"/>
            <a:ext cx="3075962" cy="35396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39171" y="2644970"/>
            <a:ext cx="3691032" cy="35396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86711" y="1078174"/>
            <a:ext cx="3075962" cy="49733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56847" y="2393210"/>
            <a:ext cx="2347415" cy="35396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102" y="17008"/>
            <a:ext cx="5756685" cy="684099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458881" y="67053"/>
            <a:ext cx="3810634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3" y="67053"/>
            <a:ext cx="12070080" cy="204986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6358" y="2679389"/>
            <a:ext cx="3771900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An unacceptable  response </a:t>
            </a:r>
            <a:br>
              <a:rPr lang="en-US" sz="2400" cap="none" dirty="0">
                <a:latin typeface="Lucida Bright" panose="02040602050505020304" pitchFamily="18" charset="0"/>
              </a:rPr>
            </a:br>
            <a:r>
              <a:rPr lang="en-US" sz="2400" cap="none" dirty="0">
                <a:latin typeface="Lucida Bright" panose="02040602050505020304" pitchFamily="18" charset="0"/>
              </a:rPr>
              <a:t>that would result in a non-concurrence letter</a:t>
            </a:r>
          </a:p>
        </p:txBody>
      </p:sp>
      <p:sp>
        <p:nvSpPr>
          <p:cNvPr id="23" name="Oval 22"/>
          <p:cNvSpPr/>
          <p:nvPr/>
        </p:nvSpPr>
        <p:spPr>
          <a:xfrm>
            <a:off x="7576734" y="114215"/>
            <a:ext cx="2276950" cy="35396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01165" y="1546701"/>
            <a:ext cx="3516169" cy="35396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122503" y="2285199"/>
            <a:ext cx="3885282" cy="1873103"/>
          </a:xfrm>
          <a:prstGeom prst="wedgeRectCallout">
            <a:avLst>
              <a:gd name="adj1" fmla="val 30105"/>
              <a:gd name="adj2" fmla="val -14896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4572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0"/>
              </a:rPr>
              <a:t>Verification needs to include the implementation of SOP changes into practice, as well as other actions such as bench sheet review.</a:t>
            </a:r>
            <a:endParaRPr lang="en-US" sz="1600" b="1" dirty="0">
              <a:solidFill>
                <a:schemeClr val="tx1"/>
              </a:solidFill>
              <a:effectLst/>
              <a:latin typeface="Lucida Bright" panose="02040602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274" y="1091"/>
            <a:ext cx="5435013" cy="68569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726" y="2733067"/>
            <a:ext cx="4148278" cy="1970861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Lucida Bright" panose="02040602050505020304" pitchFamily="18" charset="0"/>
              </a:rPr>
              <a:t>An acceptable corrective action response </a:t>
            </a:r>
            <a:br>
              <a:rPr lang="en-US" sz="2400" cap="none" dirty="0">
                <a:latin typeface="Lucida Bright" panose="02040602050505020304" pitchFamily="18" charset="0"/>
              </a:rPr>
            </a:br>
            <a:endParaRPr lang="en-US" sz="2400" cap="none" dirty="0">
              <a:latin typeface="Lucida Bright" panose="020406020505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523647" y="60154"/>
            <a:ext cx="3810634" cy="912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latin typeface="Lucida Bright" panose="02040602050505020304" pitchFamily="18" charset="0"/>
              </a:rPr>
              <a:t>Example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3" y="60154"/>
            <a:ext cx="12070080" cy="280025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392573" y="72690"/>
            <a:ext cx="3075962" cy="35396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39459" y="2311764"/>
            <a:ext cx="3242728" cy="476793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09541" y="276967"/>
            <a:ext cx="1998483" cy="49733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983939" y="1902911"/>
            <a:ext cx="3256078" cy="36790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24820" y="580224"/>
            <a:ext cx="2072480" cy="49733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32381"/>
            <a:ext cx="10364451" cy="987759"/>
          </a:xfrm>
        </p:spPr>
        <p:txBody>
          <a:bodyPr/>
          <a:lstStyle/>
          <a:p>
            <a:r>
              <a:rPr lang="en-US" cap="none" dirty="0">
                <a:latin typeface="Lucida Bright" panose="02040602050505020304" pitchFamily="18" charset="0"/>
              </a:rPr>
              <a:t>In Summary</a:t>
            </a:r>
            <a:endParaRPr lang="en-US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995424"/>
            <a:ext cx="11169570" cy="58625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cap="none" dirty="0">
                <a:latin typeface="Lucida Bright" panose="02040602050505020304" pitchFamily="18" charset="0"/>
              </a:rPr>
              <a:t>Each Corrective Action Response must include: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cap="none" dirty="0">
                <a:latin typeface="Lucida Bright" panose="02040602050505020304" pitchFamily="18" charset="0"/>
              </a:rPr>
              <a:t>Corrective Action(s) to Address the Deficiency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cap="none" dirty="0">
                <a:latin typeface="Lucida Bright" panose="02040602050505020304" pitchFamily="18" charset="0"/>
              </a:rPr>
              <a:t>Action(s) to Prevent Recurrence of the Deficiency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cap="none" dirty="0">
                <a:latin typeface="Lucida Bright" panose="02040602050505020304" pitchFamily="18" charset="0"/>
              </a:rPr>
              <a:t>Client Notification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cap="none" dirty="0">
                <a:latin typeface="Lucida Bright" panose="02040602050505020304" pitchFamily="18" charset="0"/>
              </a:rPr>
              <a:t>Verification of Effectiveness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3200" b="1" cap="none" dirty="0">
              <a:latin typeface="Lucida Bright" panose="020406020505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3200" cap="none" dirty="0">
              <a:latin typeface="Lucida Bright" panose="02040602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3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96" y="236552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cap="none" dirty="0">
                <a:solidFill>
                  <a:prstClr val="black"/>
                </a:solidFill>
              </a:rPr>
              <a:t>Corrective Action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4091" y="1990845"/>
            <a:ext cx="11401063" cy="4294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cap="none" dirty="0">
                <a:latin typeface="Lucida Bright" panose="02040602050505020304" pitchFamily="18" charset="0"/>
              </a:rPr>
              <a:t>Corrective action as defined by the TCEQ’s Laboratory Accreditation Procedure (LAP) 1.1: </a:t>
            </a:r>
          </a:p>
          <a:p>
            <a:pPr marL="0" indent="0">
              <a:buNone/>
            </a:pPr>
            <a:endParaRPr lang="en-US" sz="2800" cap="none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2800" cap="none" dirty="0">
                <a:latin typeface="Lucida Bright" panose="02040602050505020304" pitchFamily="18" charset="0"/>
              </a:rPr>
              <a:t>“An action taken to address the effect(s) of a nonconformity, defect, or other undesirable situation (e.g., repair, rework); eliminate the causes of the nonconformity, defect, or other undesirable situation; and prevent recurrence.”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11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32381"/>
            <a:ext cx="10364451" cy="987759"/>
          </a:xfrm>
        </p:spPr>
        <p:txBody>
          <a:bodyPr/>
          <a:lstStyle/>
          <a:p>
            <a:r>
              <a:rPr lang="en-US" cap="none" dirty="0">
                <a:latin typeface="Lucida Bright" panose="02040602050505020304" pitchFamily="18" charset="0"/>
              </a:rPr>
              <a:t>For more information:</a:t>
            </a:r>
            <a:endParaRPr lang="en-US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6603" y="996286"/>
            <a:ext cx="11797367" cy="5861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cap="none" dirty="0">
                <a:latin typeface="Lucida Bright" panose="02040602050505020304" pitchFamily="18" charset="0"/>
              </a:rPr>
              <a:t>TCEQ Laboratory Accreditation website</a:t>
            </a:r>
          </a:p>
          <a:p>
            <a:pPr marL="0" indent="0">
              <a:buNone/>
            </a:pPr>
            <a:r>
              <a:rPr lang="en-US" sz="3200" cap="none" dirty="0">
                <a:latin typeface="Lucida Bright" panose="02040602050505020304" pitchFamily="18" charset="0"/>
                <a:hlinkClick r:id="rId2"/>
              </a:rPr>
              <a:t>https://www.tceq.texas.gov/agency/qa/env_lab_accreditation.html</a:t>
            </a:r>
            <a:endParaRPr lang="en-US" sz="3200" cap="none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3200" cap="none" dirty="0">
                <a:latin typeface="Lucida Bright" panose="02040602050505020304" pitchFamily="18" charset="0"/>
              </a:rPr>
              <a:t>The website includes: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cap="none" dirty="0">
                <a:latin typeface="Lucida Bright" panose="02040602050505020304" pitchFamily="18" charset="0"/>
              </a:rPr>
              <a:t>Revised Corrective Action Form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cap="none" dirty="0">
                <a:latin typeface="Lucida Bright" panose="02040602050505020304" pitchFamily="18" charset="0"/>
              </a:rPr>
              <a:t>TCEQ Guidance on Corrective Action Review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cap="none" dirty="0">
                <a:latin typeface="Lucida Bright" panose="02040602050505020304" pitchFamily="18" charset="0"/>
              </a:rPr>
              <a:t>Frequently Asked Questions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2800" cap="none" dirty="0">
              <a:latin typeface="Lucida Bright" panose="02040602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10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dirty="0">
                <a:latin typeface="Lucida Bright" panose="02040602050505020304" pitchFamily="18" charset="0"/>
              </a:rPr>
              <a:t>Questions?</a:t>
            </a:r>
            <a:endParaRPr lang="en-US" sz="6600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cap="none" dirty="0">
                <a:latin typeface="Lucida Bright" panose="02040602050505020304" pitchFamily="18" charset="0"/>
              </a:rPr>
              <a:t>Dr. J. Steven Gibson</a:t>
            </a:r>
          </a:p>
          <a:p>
            <a:pPr marL="0" indent="0" algn="ctr">
              <a:buNone/>
            </a:pPr>
            <a:r>
              <a:rPr lang="en-US" sz="3600" cap="none" dirty="0">
                <a:latin typeface="Lucida Bright" panose="02040602050505020304" pitchFamily="18" charset="0"/>
              </a:rPr>
              <a:t>Laboratory Accreditation Work Group </a:t>
            </a:r>
          </a:p>
          <a:p>
            <a:pPr marL="0" indent="0" algn="ctr">
              <a:buNone/>
            </a:pPr>
            <a:r>
              <a:rPr lang="en-US" sz="3600" cap="none" dirty="0">
                <a:latin typeface="Lucida Bright" panose="02040602050505020304" pitchFamily="18" charset="0"/>
              </a:rPr>
              <a:t>Steve.Gibson@tceq.texas.gov</a:t>
            </a:r>
          </a:p>
          <a:p>
            <a:pPr marL="0" indent="0" algn="ctr">
              <a:buNone/>
            </a:pPr>
            <a:endParaRPr lang="en-US" sz="2400" cap="none" dirty="0">
              <a:latin typeface="Lucida Bright" panose="02040602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9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dirty="0"/>
              <a:t>Corrective Action Response Guidelines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cap="none" dirty="0">
                <a:latin typeface="Lucida Bright" panose="02040602050505020304" pitchFamily="18" charset="0"/>
              </a:rPr>
              <a:t>Before effectively addressing any finding, you must first understand what the finding is and correctly identify the root cause.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cap="none" dirty="0">
                <a:latin typeface="Lucida Bright" panose="02040602050505020304" pitchFamily="18" charset="0"/>
              </a:rPr>
              <a:t>Corrective action(s) must address the issue in all areas of the laboratory and for all applicable staff.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0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733" y="233507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cap="none" dirty="0"/>
              <a:t>Corrective Action Response Form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4562" y="1491916"/>
            <a:ext cx="11377914" cy="47352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cap="none" dirty="0">
                <a:latin typeface="Lucida Bright" panose="02040602050505020304" pitchFamily="18" charset="0"/>
              </a:rPr>
              <a:t>The TCEQ has revised the corrective action response form, which is attached to assessment reports.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cap="none" dirty="0">
                <a:latin typeface="Lucida Bright" panose="02040602050505020304" pitchFamily="18" charset="0"/>
              </a:rPr>
              <a:t>The form has four main sections: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cap="none" dirty="0">
                <a:latin typeface="Lucida Bright" panose="02040602050505020304" pitchFamily="18" charset="0"/>
              </a:rPr>
              <a:t>Corrective Actions to Address the Deficiency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cap="none" dirty="0">
                <a:latin typeface="Lucida Bright" panose="02040602050505020304" pitchFamily="18" charset="0"/>
              </a:rPr>
              <a:t>Actions to Prevent Recurrence of the Deficiency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cap="none" dirty="0">
                <a:latin typeface="Lucida Bright" panose="02040602050505020304" pitchFamily="18" charset="0"/>
              </a:rPr>
              <a:t>Client Notification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cap="none" dirty="0">
                <a:latin typeface="Lucida Bright" panose="02040602050505020304" pitchFamily="18" charset="0"/>
              </a:rPr>
              <a:t>Verification of Effectiveness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cap="none" dirty="0">
                <a:latin typeface="Lucida Bright" panose="02040602050505020304" pitchFamily="18" charset="0"/>
              </a:rPr>
              <a:t>For each section, the laboratory must provide the action(s), the timetable(s), and the means to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1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dirty="0"/>
              <a:t>Corrective Action Response Guidelines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893416" cy="39879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cap="none" dirty="0">
                <a:latin typeface="Lucida Bright" panose="02040602050505020304" pitchFamily="18" charset="0"/>
              </a:rPr>
              <a:t>Use of the form is not mandatory.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cap="none" dirty="0">
                <a:latin typeface="Lucida Bright" panose="02040602050505020304" pitchFamily="18" charset="0"/>
              </a:rPr>
              <a:t>All the information requested on the form is needed to evaluate the laboratory’s corrective action response regardless of the format.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1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2123467"/>
            <a:ext cx="3771900" cy="1596177"/>
          </a:xfrm>
        </p:spPr>
        <p:txBody>
          <a:bodyPr/>
          <a:lstStyle/>
          <a:p>
            <a:r>
              <a:rPr lang="en-US" cap="none" dirty="0"/>
              <a:t>Corrective Action Response Form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476" y="-190501"/>
            <a:ext cx="5310833" cy="5962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476" y="5794655"/>
            <a:ext cx="5294574" cy="10633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4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10" y="-50899"/>
            <a:ext cx="4325186" cy="7014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2123467"/>
            <a:ext cx="3771900" cy="1596177"/>
          </a:xfrm>
        </p:spPr>
        <p:txBody>
          <a:bodyPr>
            <a:normAutofit/>
          </a:bodyPr>
          <a:lstStyle/>
          <a:p>
            <a:r>
              <a:rPr lang="en-US" cap="none" dirty="0"/>
              <a:t>Guidance for Corrective Action Response 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1" y="99785"/>
            <a:ext cx="12070080" cy="1939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1" y="905666"/>
            <a:ext cx="12070080" cy="1417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1" y="1491241"/>
            <a:ext cx="12070080" cy="1679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1" y="2109767"/>
            <a:ext cx="12070080" cy="2538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7" y="2653125"/>
            <a:ext cx="12070080" cy="265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07" y="117450"/>
            <a:ext cx="12070080" cy="4307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84" y="4478112"/>
            <a:ext cx="12070080" cy="13314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59" y="3804334"/>
            <a:ext cx="12070080" cy="1668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84" y="5463986"/>
            <a:ext cx="12070080" cy="134233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3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10" y="-50899"/>
            <a:ext cx="4325186" cy="7014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2123467"/>
            <a:ext cx="3771900" cy="1596177"/>
          </a:xfrm>
        </p:spPr>
        <p:txBody>
          <a:bodyPr>
            <a:normAutofit/>
          </a:bodyPr>
          <a:lstStyle/>
          <a:p>
            <a:r>
              <a:rPr lang="en-US" cap="none" dirty="0"/>
              <a:t>Guidance for Corrective Action Response 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1" y="99785"/>
            <a:ext cx="12070080" cy="1939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1" y="2011368"/>
            <a:ext cx="12070080" cy="1417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1" y="3404297"/>
            <a:ext cx="12070080" cy="167912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1351</TotalTime>
  <Words>754</Words>
  <Application>Microsoft Office PowerPoint</Application>
  <PresentationFormat>Widescreen</PresentationFormat>
  <Paragraphs>125</Paragraphs>
  <Slides>31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Lucida Bright</vt:lpstr>
      <vt:lpstr>Times New Roman</vt:lpstr>
      <vt:lpstr>Tw Cen MT</vt:lpstr>
      <vt:lpstr>Wingdings</vt:lpstr>
      <vt:lpstr>Droplet</vt:lpstr>
      <vt:lpstr>Corrective Action Response Guidelines For TCEQ Accredited Laboratories</vt:lpstr>
      <vt:lpstr>Corrective Action Response Process</vt:lpstr>
      <vt:lpstr>Corrective Action</vt:lpstr>
      <vt:lpstr>Corrective Action Response Guidelines</vt:lpstr>
      <vt:lpstr>Corrective Action Response Form</vt:lpstr>
      <vt:lpstr>Corrective Action Response Guidelines</vt:lpstr>
      <vt:lpstr>Corrective Action Response Form</vt:lpstr>
      <vt:lpstr>Guidance for Corrective Action Response Form</vt:lpstr>
      <vt:lpstr>Guidance for Corrective Action Response Form</vt:lpstr>
      <vt:lpstr>Guidance for Corrective Action Response Form</vt:lpstr>
      <vt:lpstr>Guidance for Corrective Action Response Form</vt:lpstr>
      <vt:lpstr>Guidance for Corrective Action Response Form</vt:lpstr>
      <vt:lpstr>An unacceptable  response  that would result in a non-concurrence letter</vt:lpstr>
      <vt:lpstr>An acceptable  corrective action response</vt:lpstr>
      <vt:lpstr>An unacceptable  response  that would result in a non-concurrence letter</vt:lpstr>
      <vt:lpstr>An acceptable  corrective action response</vt:lpstr>
      <vt:lpstr>An acceptable  corrective action response</vt:lpstr>
      <vt:lpstr>An unacceptable  response  that would result in a non-concurrence letter</vt:lpstr>
      <vt:lpstr>An acceptable  corrective action response</vt:lpstr>
      <vt:lpstr>An unacceptable  response  that would result in a non-concurrence letter</vt:lpstr>
      <vt:lpstr>An acceptable  corrective action response</vt:lpstr>
      <vt:lpstr>An acceptable  corrective action response</vt:lpstr>
      <vt:lpstr>PowerPoint Presentation</vt:lpstr>
      <vt:lpstr>PowerPoint Presentation</vt:lpstr>
      <vt:lpstr>PowerPoint Presentation</vt:lpstr>
      <vt:lpstr>An acceptable corrective action response  </vt:lpstr>
      <vt:lpstr>PowerPoint Presentation</vt:lpstr>
      <vt:lpstr>An acceptable corrective action response  </vt:lpstr>
      <vt:lpstr>In Summary</vt:lpstr>
      <vt:lpstr>For more information: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Wedig</dc:creator>
  <cp:lastModifiedBy>Frank Jamison</cp:lastModifiedBy>
  <cp:revision>166</cp:revision>
  <cp:lastPrinted>2017-04-03T21:17:59Z</cp:lastPrinted>
  <dcterms:created xsi:type="dcterms:W3CDTF">2017-03-16T19:18:45Z</dcterms:created>
  <dcterms:modified xsi:type="dcterms:W3CDTF">2018-02-09T19:23:27Z</dcterms:modified>
</cp:coreProperties>
</file>