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655" r:id="rId2"/>
    <p:sldMasterId id="2147484745" r:id="rId3"/>
  </p:sldMasterIdLst>
  <p:notesMasterIdLst>
    <p:notesMasterId r:id="rId14"/>
  </p:notesMasterIdLst>
  <p:handoutMasterIdLst>
    <p:handoutMasterId r:id="rId15"/>
  </p:handoutMasterIdLst>
  <p:sldIdLst>
    <p:sldId id="256" r:id="rId4"/>
    <p:sldId id="257" r:id="rId5"/>
    <p:sldId id="666" r:id="rId6"/>
    <p:sldId id="260" r:id="rId7"/>
    <p:sldId id="259" r:id="rId8"/>
    <p:sldId id="265" r:id="rId9"/>
    <p:sldId id="264" r:id="rId10"/>
    <p:sldId id="266" r:id="rId11"/>
    <p:sldId id="267" r:id="rId12"/>
    <p:sldId id="262" r:id="rId13"/>
  </p:sldIdLst>
  <p:sldSz cx="9144000" cy="6858000" type="screen4x3"/>
  <p:notesSz cx="7010400" cy="9296400"/>
  <p:defaultTextStyle>
    <a:defPPr>
      <a:defRPr lang="en-US"/>
    </a:defPPr>
    <a:lvl1pPr algn="l" rtl="0" fontAlgn="base">
      <a:spcBef>
        <a:spcPct val="0"/>
      </a:spcBef>
      <a:spcAft>
        <a:spcPct val="0"/>
      </a:spcAft>
      <a:defRPr sz="4800" kern="1200" baseline="-25000">
        <a:solidFill>
          <a:schemeClr val="tx1"/>
        </a:solidFill>
        <a:latin typeface="Arial" pitchFamily="34" charset="0"/>
        <a:ea typeface="+mn-ea"/>
        <a:cs typeface="+mn-cs"/>
      </a:defRPr>
    </a:lvl1pPr>
    <a:lvl2pPr marL="457200" algn="l" rtl="0" fontAlgn="base">
      <a:spcBef>
        <a:spcPct val="0"/>
      </a:spcBef>
      <a:spcAft>
        <a:spcPct val="0"/>
      </a:spcAft>
      <a:defRPr sz="4800" kern="1200" baseline="-25000">
        <a:solidFill>
          <a:schemeClr val="tx1"/>
        </a:solidFill>
        <a:latin typeface="Arial" pitchFamily="34" charset="0"/>
        <a:ea typeface="+mn-ea"/>
        <a:cs typeface="+mn-cs"/>
      </a:defRPr>
    </a:lvl2pPr>
    <a:lvl3pPr marL="914400" algn="l" rtl="0" fontAlgn="base">
      <a:spcBef>
        <a:spcPct val="0"/>
      </a:spcBef>
      <a:spcAft>
        <a:spcPct val="0"/>
      </a:spcAft>
      <a:defRPr sz="4800" kern="1200" baseline="-25000">
        <a:solidFill>
          <a:schemeClr val="tx1"/>
        </a:solidFill>
        <a:latin typeface="Arial" pitchFamily="34" charset="0"/>
        <a:ea typeface="+mn-ea"/>
        <a:cs typeface="+mn-cs"/>
      </a:defRPr>
    </a:lvl3pPr>
    <a:lvl4pPr marL="1371600" algn="l" rtl="0" fontAlgn="base">
      <a:spcBef>
        <a:spcPct val="0"/>
      </a:spcBef>
      <a:spcAft>
        <a:spcPct val="0"/>
      </a:spcAft>
      <a:defRPr sz="4800" kern="1200" baseline="-25000">
        <a:solidFill>
          <a:schemeClr val="tx1"/>
        </a:solidFill>
        <a:latin typeface="Arial" pitchFamily="34" charset="0"/>
        <a:ea typeface="+mn-ea"/>
        <a:cs typeface="+mn-cs"/>
      </a:defRPr>
    </a:lvl4pPr>
    <a:lvl5pPr marL="1828800" algn="l" rtl="0" fontAlgn="base">
      <a:spcBef>
        <a:spcPct val="0"/>
      </a:spcBef>
      <a:spcAft>
        <a:spcPct val="0"/>
      </a:spcAft>
      <a:defRPr sz="4800" kern="1200" baseline="-25000">
        <a:solidFill>
          <a:schemeClr val="tx1"/>
        </a:solidFill>
        <a:latin typeface="Arial" pitchFamily="34" charset="0"/>
        <a:ea typeface="+mn-ea"/>
        <a:cs typeface="+mn-cs"/>
      </a:defRPr>
    </a:lvl5pPr>
    <a:lvl6pPr marL="2286000" algn="l" defTabSz="914400" rtl="0" eaLnBrk="1" latinLnBrk="0" hangingPunct="1">
      <a:defRPr sz="4800" kern="1200" baseline="-25000">
        <a:solidFill>
          <a:schemeClr val="tx1"/>
        </a:solidFill>
        <a:latin typeface="Arial" pitchFamily="34" charset="0"/>
        <a:ea typeface="+mn-ea"/>
        <a:cs typeface="+mn-cs"/>
      </a:defRPr>
    </a:lvl6pPr>
    <a:lvl7pPr marL="2743200" algn="l" defTabSz="914400" rtl="0" eaLnBrk="1" latinLnBrk="0" hangingPunct="1">
      <a:defRPr sz="4800" kern="1200" baseline="-25000">
        <a:solidFill>
          <a:schemeClr val="tx1"/>
        </a:solidFill>
        <a:latin typeface="Arial" pitchFamily="34" charset="0"/>
        <a:ea typeface="+mn-ea"/>
        <a:cs typeface="+mn-cs"/>
      </a:defRPr>
    </a:lvl7pPr>
    <a:lvl8pPr marL="3200400" algn="l" defTabSz="914400" rtl="0" eaLnBrk="1" latinLnBrk="0" hangingPunct="1">
      <a:defRPr sz="4800" kern="1200" baseline="-25000">
        <a:solidFill>
          <a:schemeClr val="tx1"/>
        </a:solidFill>
        <a:latin typeface="Arial" pitchFamily="34" charset="0"/>
        <a:ea typeface="+mn-ea"/>
        <a:cs typeface="+mn-cs"/>
      </a:defRPr>
    </a:lvl8pPr>
    <a:lvl9pPr marL="3657600" algn="l" defTabSz="914400" rtl="0" eaLnBrk="1" latinLnBrk="0" hangingPunct="1">
      <a:defRPr sz="4800" kern="1200" baseline="-250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3678"/>
    <a:srgbClr val="E26D0C"/>
    <a:srgbClr val="FF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66295" autoAdjust="0"/>
  </p:normalViewPr>
  <p:slideViewPr>
    <p:cSldViewPr>
      <p:cViewPr varScale="1">
        <p:scale>
          <a:sx n="59" d="100"/>
          <a:sy n="59" d="100"/>
        </p:scale>
        <p:origin x="1272" y="7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198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baseline="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baseline="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baseline="0">
                <a:latin typeface="Arial" charset="0"/>
              </a:defRPr>
            </a:lvl1pPr>
          </a:lstStyle>
          <a:p>
            <a:pPr>
              <a:defRPr/>
            </a:pPr>
            <a:endParaRPr lang="en-US"/>
          </a:p>
        </p:txBody>
      </p:sp>
      <p:sp>
        <p:nvSpPr>
          <p:cNvPr id="1054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baseline="0">
                <a:latin typeface="Arial" charset="0"/>
              </a:defRPr>
            </a:lvl1pPr>
          </a:lstStyle>
          <a:p>
            <a:pPr>
              <a:defRPr/>
            </a:pPr>
            <a:fld id="{D457A366-81EF-4D92-A812-B7860268A7F2}" type="slidenum">
              <a:rPr lang="en-US"/>
              <a:pPr>
                <a:defRPr/>
              </a:pPr>
              <a:t>‹#›</a:t>
            </a:fld>
            <a:endParaRPr lang="en-US"/>
          </a:p>
        </p:txBody>
      </p:sp>
    </p:spTree>
    <p:extLst>
      <p:ext uri="{BB962C8B-B14F-4D97-AF65-F5344CB8AC3E}">
        <p14:creationId xmlns:p14="http://schemas.microsoft.com/office/powerpoint/2010/main" val="429329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baseline="0">
                <a:latin typeface="Arial" charset="0"/>
              </a:defRPr>
            </a:lvl1pPr>
          </a:lstStyle>
          <a:p>
            <a:pPr>
              <a:defRPr/>
            </a:pPr>
            <a:endParaRPr lang="en-US"/>
          </a:p>
        </p:txBody>
      </p:sp>
      <p:sp>
        <p:nvSpPr>
          <p:cNvPr id="1034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baseline="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baseline="0">
                <a:latin typeface="Arial" charset="0"/>
              </a:defRPr>
            </a:lvl1pPr>
          </a:lstStyle>
          <a:p>
            <a:pPr>
              <a:defRPr/>
            </a:pPr>
            <a:endParaRPr lang="en-US"/>
          </a:p>
        </p:txBody>
      </p:sp>
      <p:sp>
        <p:nvSpPr>
          <p:cNvPr id="1034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baseline="0">
                <a:latin typeface="Arial" charset="0"/>
              </a:defRPr>
            </a:lvl1pPr>
          </a:lstStyle>
          <a:p>
            <a:pPr>
              <a:defRPr/>
            </a:pPr>
            <a:fld id="{BA9DFAB5-844F-4D57-84F2-F499903E6BCB}" type="slidenum">
              <a:rPr lang="en-US"/>
              <a:pPr>
                <a:defRPr/>
              </a:pPr>
              <a:t>‹#›</a:t>
            </a:fld>
            <a:endParaRPr lang="en-US"/>
          </a:p>
        </p:txBody>
      </p:sp>
    </p:spTree>
    <p:extLst>
      <p:ext uri="{BB962C8B-B14F-4D97-AF65-F5344CB8AC3E}">
        <p14:creationId xmlns:p14="http://schemas.microsoft.com/office/powerpoint/2010/main" val="2246124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endParaRPr lang="en-US" dirty="0"/>
          </a:p>
          <a:p>
            <a:endParaRPr lang="en-US"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47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75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3857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2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29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56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83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7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57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03BC-E2F1-4704-A35E-72A29A8518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10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18A78-A864-4409-878F-B92E54BF6350}" type="slidenum">
              <a:rPr lang="en-US"/>
              <a:pPr>
                <a:defRPr/>
              </a:pPr>
              <a:t>‹#›</a:t>
            </a:fld>
            <a:endParaRPr lang="en-US"/>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DDE1C-4590-4CA6-AEEB-814268BADAC1}" type="slidenum">
              <a:rPr lang="en-US"/>
              <a:pPr>
                <a:defRPr/>
              </a:pPr>
              <a:t>‹#›</a:t>
            </a:fld>
            <a:endParaRPr lang="en-US"/>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CA215-8AF9-49DE-89B2-5CB2FAB92331}" type="slidenum">
              <a:rPr lang="en-US"/>
              <a:pPr>
                <a:defRPr/>
              </a:pPr>
              <a:t>‹#›</a:t>
            </a:fld>
            <a:endParaRPr lang="en-US"/>
          </a:p>
        </p:txBody>
      </p:sp>
    </p:spTree>
  </p:cSld>
  <p:clrMapOvr>
    <a:masterClrMapping/>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361489"/>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E4962C-2D9B-4A97-ABA8-896A8254737D}" type="slidenum">
              <a:rPr lang="en-US"/>
              <a:pPr>
                <a:defRPr/>
              </a:pPr>
              <a:t>‹#›</a:t>
            </a:fld>
            <a:endParaRPr lang="en-US"/>
          </a:p>
        </p:txBody>
      </p:sp>
    </p:spTree>
  </p:cSld>
  <p:clrMapOvr>
    <a:masterClrMapping/>
  </p:clrMapOvr>
  <p:transition>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D29A1-E45C-4247-B754-623C2AC7BCB3}" type="slidenum">
              <a:rPr lang="en-US"/>
              <a:pPr>
                <a:defRPr/>
              </a:pPr>
              <a:t>‹#›</a:t>
            </a:fld>
            <a:endParaRPr lang="en-US"/>
          </a:p>
        </p:txBody>
      </p:sp>
    </p:spTree>
  </p:cSld>
  <p:clrMapOvr>
    <a:masterClrMapping/>
  </p:clrMapOvr>
  <p:transition>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675EC-6B15-4E00-8A8A-BFD46906984E}" type="slidenum">
              <a:rPr lang="en-US"/>
              <a:pPr>
                <a:defRPr/>
              </a:pPr>
              <a:t>‹#›</a:t>
            </a:fld>
            <a:endParaRPr lang="en-US"/>
          </a:p>
        </p:txBody>
      </p:sp>
    </p:spTree>
  </p:cSld>
  <p:clrMapOvr>
    <a:masterClrMapping/>
  </p:clrMapOvr>
  <p:transition>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580AA-FC74-451B-B76F-96E7719582C6}" type="slidenum">
              <a:rPr lang="en-US"/>
              <a:pPr>
                <a:defRPr/>
              </a:pPr>
              <a:t>‹#›</a:t>
            </a:fld>
            <a:endParaRPr lang="en-US"/>
          </a:p>
        </p:txBody>
      </p:sp>
    </p:spTree>
  </p:cSld>
  <p:clrMapOvr>
    <a:masterClrMapping/>
  </p:clrMapOvr>
  <p:transition>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AA6B54-CE20-4FAB-AB5C-ADC27E2F0483}" type="slidenum">
              <a:rPr lang="en-US"/>
              <a:pPr>
                <a:defRPr/>
              </a:pPr>
              <a:t>‹#›</a:t>
            </a:fld>
            <a:endParaRPr lang="en-US"/>
          </a:p>
        </p:txBody>
      </p:sp>
    </p:spTree>
  </p:cSld>
  <p:clrMapOvr>
    <a:masterClrMapping/>
  </p:clrMapOvr>
  <p:transition>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6D3FE1-573D-4C00-9ACF-26F35466246F}" type="slidenum">
              <a:rPr lang="en-US"/>
              <a:pPr>
                <a:defRPr/>
              </a:pPr>
              <a:t>‹#›</a:t>
            </a:fld>
            <a:endParaRPr lang="en-US"/>
          </a:p>
        </p:txBody>
      </p:sp>
    </p:spTree>
  </p:cSld>
  <p:clrMapOvr>
    <a:masterClrMapping/>
  </p:clrMapOvr>
  <p:transition>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AD944E-EAC6-4B35-B760-FF10DBC5B6D8}" type="slidenum">
              <a:rPr lang="en-US"/>
              <a:pPr>
                <a:defRPr/>
              </a:pPr>
              <a:t>‹#›</a:t>
            </a:fld>
            <a:endParaRPr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B4EB1-AFCA-4458-B044-82C93C80D4A4}" type="slidenum">
              <a:rPr lang="en-US"/>
              <a:pPr>
                <a:defRPr/>
              </a:pPr>
              <a:t>‹#›</a:t>
            </a:fld>
            <a:endParaRPr lang="en-US"/>
          </a:p>
        </p:txBody>
      </p:sp>
    </p:spTree>
  </p:cSld>
  <p:clrMapOvr>
    <a:masterClrMapping/>
  </p:clrMapOvr>
  <p:transition>
    <p:strips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C0F41-320B-4AA8-B4E2-2AA5274D5505}" type="slidenum">
              <a:rPr lang="en-US"/>
              <a:pPr>
                <a:defRPr/>
              </a:pPr>
              <a:t>‹#›</a:t>
            </a:fld>
            <a:endParaRPr lang="en-US"/>
          </a:p>
        </p:txBody>
      </p:sp>
    </p:spTree>
  </p:cSld>
  <p:clrMapOvr>
    <a:masterClrMapping/>
  </p:clrMapOvr>
  <p:transition>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B3234E-4AF3-49A4-BB2F-AAABE2361FAC}" type="slidenum">
              <a:rPr lang="en-US"/>
              <a:pPr>
                <a:defRPr/>
              </a:pPr>
              <a:t>‹#›</a:t>
            </a:fld>
            <a:endParaRPr lang="en-US"/>
          </a:p>
        </p:txBody>
      </p:sp>
    </p:spTree>
  </p:cSld>
  <p:clrMapOvr>
    <a:masterClrMapping/>
  </p:clrMapOvr>
  <p:transition>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056DF-AC69-426F-AEA9-178B5C925682}" type="slidenum">
              <a:rPr lang="en-US"/>
              <a:pPr>
                <a:defRPr/>
              </a:pPr>
              <a:t>‹#›</a:t>
            </a:fld>
            <a:endParaRPr lang="en-US"/>
          </a:p>
        </p:txBody>
      </p:sp>
    </p:spTree>
  </p:cSld>
  <p:clrMapOvr>
    <a:masterClrMapping/>
  </p:clrMapOvr>
  <p:transition>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378FE1-2642-4828-9BAF-3EA4F60077E8}" type="slidenum">
              <a:rPr lang="en-US"/>
              <a:pPr>
                <a:defRPr/>
              </a:pPr>
              <a:t>‹#›</a:t>
            </a:fld>
            <a:endParaRPr lang="en-US"/>
          </a:p>
        </p:txBody>
      </p:sp>
    </p:spTree>
  </p:cSld>
  <p:clrMapOvr>
    <a:masterClrMapping/>
  </p:clrMapOvr>
  <p:transition>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transition>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A52F-0DEC-6B4D-A9C5-06E9E8C1E4A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DDA0C2-8F75-3B4B-92AA-8A492AAE84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B2EEA1A-8513-3145-8F2F-475FBDD91783}"/>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5" name="Footer Placeholder 4">
            <a:extLst>
              <a:ext uri="{FF2B5EF4-FFF2-40B4-BE49-F238E27FC236}">
                <a16:creationId xmlns:a16="http://schemas.microsoft.com/office/drawing/2014/main" id="{8402BA56-54DF-F74B-94C2-962C6298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1DB-3CE2-444B-BBEA-CCF0F8B971D6}"/>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326012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AF06-B374-BB41-BA8D-485D8FD88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F75E9-BE8C-0249-BF0D-9561A121E5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D5A57-E3C9-814E-AC4B-F8831FF98F0F}"/>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5" name="Footer Placeholder 4">
            <a:extLst>
              <a:ext uri="{FF2B5EF4-FFF2-40B4-BE49-F238E27FC236}">
                <a16:creationId xmlns:a16="http://schemas.microsoft.com/office/drawing/2014/main" id="{210A5BF6-66A7-4E47-9C16-E4F8253EB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2FD8C-C939-F247-97F7-2D944DF9EF71}"/>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776913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189F-DA50-5044-8899-73808D003FA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83A0FB-AFB3-CE4D-A35D-D5B7A1A95DD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64B425-2857-9046-984B-948AE2A89B4F}"/>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5" name="Footer Placeholder 4">
            <a:extLst>
              <a:ext uri="{FF2B5EF4-FFF2-40B4-BE49-F238E27FC236}">
                <a16:creationId xmlns:a16="http://schemas.microsoft.com/office/drawing/2014/main" id="{BD1BCE69-5D34-8F46-BB26-2B7846292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75D22-E700-744F-881B-8F8FA0FF0C3D}"/>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3722971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E410-8B8E-BA4E-B72E-7CD03447A4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CDA63-BCB2-064C-94B0-E414646918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3ADD1C-B9E5-3944-9D8F-DD52194FC47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DB2010-9EE1-E548-A5F3-9EC558035290}"/>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6" name="Footer Placeholder 5">
            <a:extLst>
              <a:ext uri="{FF2B5EF4-FFF2-40B4-BE49-F238E27FC236}">
                <a16:creationId xmlns:a16="http://schemas.microsoft.com/office/drawing/2014/main" id="{7ED05B5D-CF18-A341-ADE8-3D0210AA9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9079D-8A80-4C48-825E-C1EAB35B70A6}"/>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449658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538D-50B6-E645-A8BD-C427BF44B4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4B745-31AF-214C-92B4-6C77013BF20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1722EC-700F-B547-958F-971BEAE0DF4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AD2CF4-A7FC-CB40-BB35-68C64CA2952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5D52850-20C7-E448-975E-D87A0363F1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FF91C6-9915-0B41-90A6-5F8458C3604C}"/>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8" name="Footer Placeholder 7">
            <a:extLst>
              <a:ext uri="{FF2B5EF4-FFF2-40B4-BE49-F238E27FC236}">
                <a16:creationId xmlns:a16="http://schemas.microsoft.com/office/drawing/2014/main" id="{9F4A1619-7E66-1244-8EB9-611B3DCF83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13873-87F4-E640-8AF9-AAC76D20922E}"/>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422717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F9674-1F4E-4F80-A2B0-60BA7857FF3D}" type="slidenum">
              <a:rPr lang="en-US"/>
              <a:pPr>
                <a:defRPr/>
              </a:pPr>
              <a:t>‹#›</a:t>
            </a:fld>
            <a:endParaRPr lang="en-US"/>
          </a:p>
        </p:txBody>
      </p:sp>
    </p:spTree>
  </p:cSld>
  <p:clrMapOvr>
    <a:masterClrMapping/>
  </p:clrMapOvr>
  <p:transition>
    <p:strips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1E4A-E09D-E144-8666-F6AC6C315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7050F8-7D04-464F-8F20-54E10635F429}"/>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4" name="Footer Placeholder 3">
            <a:extLst>
              <a:ext uri="{FF2B5EF4-FFF2-40B4-BE49-F238E27FC236}">
                <a16:creationId xmlns:a16="http://schemas.microsoft.com/office/drawing/2014/main" id="{3279126B-5405-4A4C-AE57-B163022973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6CAC3A-5925-7040-99B2-B308A07CCFB3}"/>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2264106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65868-33CF-A84A-AADB-56010AD8F9B4}"/>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3" name="Footer Placeholder 2">
            <a:extLst>
              <a:ext uri="{FF2B5EF4-FFF2-40B4-BE49-F238E27FC236}">
                <a16:creationId xmlns:a16="http://schemas.microsoft.com/office/drawing/2014/main" id="{F4EC4307-0CDF-C145-A595-BB7745CDF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C246E5-C60E-4242-8B8B-A7F663F420EA}"/>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3475707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9B07-109E-B341-BF56-97A849F0BB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8F921D-D82F-914A-97ED-D124720B9A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6C88A-E340-3A48-A0D0-FFD4EFC47C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5B673B-9014-1A4D-A0C0-4B0AA30A3993}"/>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6" name="Footer Placeholder 5">
            <a:extLst>
              <a:ext uri="{FF2B5EF4-FFF2-40B4-BE49-F238E27FC236}">
                <a16:creationId xmlns:a16="http://schemas.microsoft.com/office/drawing/2014/main" id="{E7C92812-58B0-EC4A-86AE-B3727033B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58A88-FEE6-304A-9FC7-4CA02FC98087}"/>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930213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2FDB-C5E9-734C-895D-1848C26079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AA3BACF-3182-A04B-8AC8-B76999CA99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22736ED-5CAC-3E43-A37A-842793F5DD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849FCE-579B-0E47-A5FD-5FF1741F6F02}"/>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6" name="Footer Placeholder 5">
            <a:extLst>
              <a:ext uri="{FF2B5EF4-FFF2-40B4-BE49-F238E27FC236}">
                <a16:creationId xmlns:a16="http://schemas.microsoft.com/office/drawing/2014/main" id="{067ADAF6-D8DF-934A-B74F-9A10E1292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9B992-2FD6-554E-850D-A2DD2F2077EB}"/>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1332221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AE23-DE4B-D845-A32A-7AB3127F4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390886-5DC6-0C42-AF62-4C27CD6480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222FE-1CB4-8446-90A3-52503C0C1219}"/>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5" name="Footer Placeholder 4">
            <a:extLst>
              <a:ext uri="{FF2B5EF4-FFF2-40B4-BE49-F238E27FC236}">
                <a16:creationId xmlns:a16="http://schemas.microsoft.com/office/drawing/2014/main" id="{71851E2C-FE68-4247-ABEC-0B0F674F7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E6C5B-0C4E-0546-9CBE-679E96DF37B3}"/>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567748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4291C-18DE-644B-8F4C-6DFACE51C6E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317D3A-7C0B-F042-BDC4-D3E40896F0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B2F55-934C-0841-A10E-FD4FFFED9DC1}"/>
              </a:ext>
            </a:extLst>
          </p:cNvPr>
          <p:cNvSpPr>
            <a:spLocks noGrp="1"/>
          </p:cNvSpPr>
          <p:nvPr>
            <p:ph type="dt" sz="half" idx="10"/>
          </p:nvPr>
        </p:nvSpPr>
        <p:spPr/>
        <p:txBody>
          <a:bodyPr/>
          <a:lstStyle/>
          <a:p>
            <a:fld id="{05EDB5FF-A94F-B74D-BAC7-1133CA48F254}" type="datetimeFigureOut">
              <a:rPr lang="en-US" smtClean="0"/>
              <a:t>7/10/2020</a:t>
            </a:fld>
            <a:endParaRPr lang="en-US"/>
          </a:p>
        </p:txBody>
      </p:sp>
      <p:sp>
        <p:nvSpPr>
          <p:cNvPr id="5" name="Footer Placeholder 4">
            <a:extLst>
              <a:ext uri="{FF2B5EF4-FFF2-40B4-BE49-F238E27FC236}">
                <a16:creationId xmlns:a16="http://schemas.microsoft.com/office/drawing/2014/main" id="{3F562DCB-2DA1-2F4F-8039-D82A7755E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C5D88-7D42-C348-8475-0FFD19B53533}"/>
              </a:ext>
            </a:extLst>
          </p:cNvPr>
          <p:cNvSpPr>
            <a:spLocks noGrp="1"/>
          </p:cNvSpPr>
          <p:nvPr>
            <p:ph type="sldNum" sz="quarter" idx="12"/>
          </p:nvPr>
        </p:nvSpPr>
        <p:spPr/>
        <p:txBody>
          <a:bodyPr/>
          <a:lstStyle/>
          <a:p>
            <a:fld id="{BD710563-366E-1946-9F9D-4CA7452DC662}" type="slidenum">
              <a:rPr lang="en-US" smtClean="0"/>
              <a:t>‹#›</a:t>
            </a:fld>
            <a:endParaRPr lang="en-US"/>
          </a:p>
        </p:txBody>
      </p:sp>
    </p:spTree>
    <p:extLst>
      <p:ext uri="{BB962C8B-B14F-4D97-AF65-F5344CB8AC3E}">
        <p14:creationId xmlns:p14="http://schemas.microsoft.com/office/powerpoint/2010/main" val="418580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E2361A-0178-4CBF-A55E-744C73692049}" type="slidenum">
              <a:rPr lang="en-US"/>
              <a:pPr>
                <a:defRPr/>
              </a:pPr>
              <a:t>‹#›</a:t>
            </a:fld>
            <a:endParaRPr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8DE6D5-CAF8-48B8-957B-420CD9466341}" type="slidenum">
              <a:rPr lang="en-US"/>
              <a:pPr>
                <a:defRPr/>
              </a:pPr>
              <a:t>‹#›</a:t>
            </a:fld>
            <a:endParaRPr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A8C041-53C3-4D2C-87F3-2D006487FE19}" type="slidenum">
              <a:rPr lang="en-US"/>
              <a:pPr>
                <a:defRPr/>
              </a:pPr>
              <a:t>‹#›</a:t>
            </a:fld>
            <a:endParaRPr lang="en-US"/>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663B3-9604-409E-A159-F3F7B222ADC3}" type="slidenum">
              <a:rPr lang="en-US"/>
              <a:pPr>
                <a:defRPr/>
              </a:pPr>
              <a:t>‹#›</a:t>
            </a:fld>
            <a:endParaRPr lang="en-US"/>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0B8FEF-6D9F-41AB-BED7-B0748B8181B8}" type="slidenum">
              <a:rPr lang="en-US"/>
              <a:pPr>
                <a:defRPr/>
              </a:pPr>
              <a:t>‹#›</a:t>
            </a:fld>
            <a:endParaRPr lang="en-US"/>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1CB670-D45F-4FC4-A636-AB83A92FFE3A}" type="slidenum">
              <a:rPr lang="en-US"/>
              <a:pPr>
                <a:defRPr/>
              </a:pPr>
              <a:t>‹#›</a:t>
            </a:fld>
            <a:endParaRPr lang="en-US"/>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aseline="0">
                <a:latin typeface="Arial" charset="0"/>
              </a:defRPr>
            </a:lvl1pPr>
          </a:lstStyle>
          <a:p>
            <a:pPr>
              <a:defRPr/>
            </a:pPr>
            <a:endParaRPr lang="en-US"/>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aseline="0">
                <a:latin typeface="Arial" charset="0"/>
              </a:defRPr>
            </a:lvl1pPr>
          </a:lstStyle>
          <a:p>
            <a:pPr>
              <a:defRPr/>
            </a:pPr>
            <a:endParaRPr lang="en-US"/>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aseline="0">
                <a:latin typeface="Arial" charset="0"/>
              </a:defRPr>
            </a:lvl1pPr>
          </a:lstStyle>
          <a:p>
            <a:pPr>
              <a:defRPr/>
            </a:pPr>
            <a:fld id="{59099A37-38F5-444D-958F-123B346461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731" r:id="rId12"/>
  </p:sldLayoutIdLst>
  <p:transition>
    <p:strips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aseline="0">
                <a:latin typeface="Arial" charset="0"/>
              </a:defRPr>
            </a:lvl1pPr>
          </a:lstStyle>
          <a:p>
            <a:pPr>
              <a:defRPr/>
            </a:pPr>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aseline="0">
                <a:latin typeface="Arial" charset="0"/>
              </a:defRPr>
            </a:lvl1pPr>
          </a:lstStyle>
          <a:p>
            <a:pPr>
              <a:defRPr/>
            </a:pPr>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aseline="0">
                <a:latin typeface="Arial" charset="0"/>
              </a:defRPr>
            </a:lvl1pPr>
          </a:lstStyle>
          <a:p>
            <a:pPr>
              <a:defRPr/>
            </a:pPr>
            <a:fld id="{A02ACCF9-F22A-41FC-B842-B2C50EECED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12" r:id="rId12"/>
  </p:sldLayoutIdLst>
  <p:transition>
    <p:strips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5CEEA-AF58-4D44-BE1E-96971515308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E3B8F1-165F-EE4C-8CBB-D9A01C2775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302FE-5541-F448-A1D0-8BE54CE44A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EDB5FF-A94F-B74D-BAC7-1133CA48F254}" type="datetimeFigureOut">
              <a:rPr lang="en-US" smtClean="0"/>
              <a:t>7/10/2020</a:t>
            </a:fld>
            <a:endParaRPr lang="en-US"/>
          </a:p>
        </p:txBody>
      </p:sp>
      <p:sp>
        <p:nvSpPr>
          <p:cNvPr id="5" name="Footer Placeholder 4">
            <a:extLst>
              <a:ext uri="{FF2B5EF4-FFF2-40B4-BE49-F238E27FC236}">
                <a16:creationId xmlns:a16="http://schemas.microsoft.com/office/drawing/2014/main" id="{CC8C8E7D-AFFE-814D-80BB-957CE27C61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193D82-338B-EB47-92A6-19308CF325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710563-366E-1946-9F9D-4CA7452DC662}" type="slidenum">
              <a:rPr lang="en-US" smtClean="0"/>
              <a:t>‹#›</a:t>
            </a:fld>
            <a:endParaRPr lang="en-US"/>
          </a:p>
        </p:txBody>
      </p:sp>
    </p:spTree>
    <p:extLst>
      <p:ext uri="{BB962C8B-B14F-4D97-AF65-F5344CB8AC3E}">
        <p14:creationId xmlns:p14="http://schemas.microsoft.com/office/powerpoint/2010/main" val="665151550"/>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A2A3-F562-439B-A06A-43C3C2E04558}"/>
              </a:ext>
            </a:extLst>
          </p:cNvPr>
          <p:cNvSpPr>
            <a:spLocks noGrp="1"/>
          </p:cNvSpPr>
          <p:nvPr>
            <p:ph type="ctrTitle"/>
          </p:nvPr>
        </p:nvSpPr>
        <p:spPr>
          <a:xfrm>
            <a:off x="1143000" y="1030504"/>
            <a:ext cx="6858000" cy="743552"/>
          </a:xfrm>
        </p:spPr>
        <p:txBody>
          <a:bodyPr>
            <a:noAutofit/>
          </a:bodyPr>
          <a:lstStyle/>
          <a:p>
            <a:r>
              <a:rPr lang="en-US" sz="5400" b="1" dirty="0">
                <a:solidFill>
                  <a:srgbClr val="FFFF00"/>
                </a:solidFill>
              </a:rPr>
              <a:t>Plastics</a:t>
            </a:r>
          </a:p>
        </p:txBody>
      </p:sp>
      <p:sp>
        <p:nvSpPr>
          <p:cNvPr id="3" name="Subtitle 2">
            <a:extLst>
              <a:ext uri="{FF2B5EF4-FFF2-40B4-BE49-F238E27FC236}">
                <a16:creationId xmlns:a16="http://schemas.microsoft.com/office/drawing/2014/main" id="{82C5E2EB-4892-47C2-81D6-4453AA7F8C7D}"/>
              </a:ext>
            </a:extLst>
          </p:cNvPr>
          <p:cNvSpPr>
            <a:spLocks noGrp="1"/>
          </p:cNvSpPr>
          <p:nvPr>
            <p:ph type="subTitle" idx="1"/>
          </p:nvPr>
        </p:nvSpPr>
        <p:spPr>
          <a:xfrm>
            <a:off x="1143000" y="3600450"/>
            <a:ext cx="6858000" cy="1485900"/>
          </a:xfrm>
          <a:solidFill>
            <a:schemeClr val="bg1">
              <a:alpha val="85000"/>
            </a:schemeClr>
          </a:solidFill>
        </p:spPr>
        <p:txBody>
          <a:bodyPr>
            <a:normAutofit/>
          </a:bodyPr>
          <a:lstStyle/>
          <a:p>
            <a:pPr algn="l"/>
            <a:r>
              <a:rPr lang="en-US" dirty="0"/>
              <a:t>Plastic generated at organic chemical manufacturing facilities, packaged and transported to processors for molding into plastic products.</a:t>
            </a:r>
          </a:p>
          <a:p>
            <a:pPr algn="l"/>
            <a:endParaRPr lang="en-US" sz="750" dirty="0"/>
          </a:p>
          <a:p>
            <a:pPr algn="l"/>
            <a:r>
              <a:rPr lang="en-US" dirty="0"/>
              <a:t>Preproduction plastic resin (pellets, powder, and flakes) and </a:t>
            </a:r>
            <a:r>
              <a:rPr lang="en-US" b="1" i="1" dirty="0"/>
              <a:t>not</a:t>
            </a:r>
            <a:r>
              <a:rPr lang="en-US" dirty="0"/>
              <a:t> post-consumer refuse such as plastic bottles, straws, or bags.</a:t>
            </a:r>
          </a:p>
        </p:txBody>
      </p:sp>
    </p:spTree>
    <p:extLst>
      <p:ext uri="{BB962C8B-B14F-4D97-AF65-F5344CB8AC3E}">
        <p14:creationId xmlns:p14="http://schemas.microsoft.com/office/powerpoint/2010/main" val="346773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9C78-0601-4074-92F8-A6FCFF9B01A5}"/>
              </a:ext>
            </a:extLst>
          </p:cNvPr>
          <p:cNvSpPr>
            <a:spLocks noGrp="1"/>
          </p:cNvSpPr>
          <p:nvPr>
            <p:ph type="title"/>
          </p:nvPr>
        </p:nvSpPr>
        <p:spPr>
          <a:xfrm>
            <a:off x="3724073" y="1329201"/>
            <a:ext cx="4939868" cy="964620"/>
          </a:xfrm>
        </p:spPr>
        <p:txBody>
          <a:bodyPr anchor="b">
            <a:normAutofit/>
          </a:bodyPr>
          <a:lstStyle/>
          <a:p>
            <a:r>
              <a:rPr lang="en-US" b="1"/>
              <a:t>Plastics – Compliance Period</a:t>
            </a:r>
          </a:p>
        </p:txBody>
      </p:sp>
      <p:sp>
        <p:nvSpPr>
          <p:cNvPr id="3" name="Content Placeholder 2">
            <a:extLst>
              <a:ext uri="{FF2B5EF4-FFF2-40B4-BE49-F238E27FC236}">
                <a16:creationId xmlns:a16="http://schemas.microsoft.com/office/drawing/2014/main" id="{88802DBB-EDF0-46FB-A495-1EECE4172B9F}"/>
              </a:ext>
            </a:extLst>
          </p:cNvPr>
          <p:cNvSpPr>
            <a:spLocks noGrp="1"/>
          </p:cNvSpPr>
          <p:nvPr>
            <p:ph idx="1"/>
          </p:nvPr>
        </p:nvSpPr>
        <p:spPr>
          <a:xfrm>
            <a:off x="3724074" y="2686051"/>
            <a:ext cx="5285173" cy="3000665"/>
          </a:xfrm>
        </p:spPr>
        <p:txBody>
          <a:bodyPr>
            <a:noAutofit/>
          </a:bodyPr>
          <a:lstStyle/>
          <a:p>
            <a:r>
              <a:rPr lang="en-US" sz="1500" dirty="0"/>
              <a:t>TCEQ is requesting stakeholder input regarding additional time to comply with a no discharge requirement. </a:t>
            </a:r>
          </a:p>
          <a:p>
            <a:pPr lvl="1"/>
            <a:r>
              <a:rPr lang="en-US" sz="1500" dirty="0"/>
              <a:t>TSWQS allow up to a three-year compliance period. </a:t>
            </a:r>
          </a:p>
          <a:p>
            <a:pPr lvl="1"/>
            <a:r>
              <a:rPr lang="en-US" sz="1500" dirty="0"/>
              <a:t>Request must justify the need for additional time including a construction schedule to install new control structures or retrofitting existing systems to achieve compliance. </a:t>
            </a:r>
          </a:p>
          <a:p>
            <a:pPr lvl="1"/>
            <a:r>
              <a:rPr lang="en-US" sz="1500" dirty="0"/>
              <a:t>If approved, the compliance period will include submission of quarterly progress reports.</a:t>
            </a:r>
          </a:p>
          <a:p>
            <a:endParaRPr lang="en-US" sz="1500" dirty="0"/>
          </a:p>
          <a:p>
            <a:r>
              <a:rPr lang="en-US" sz="1500" dirty="0"/>
              <a:t>TCEQ may reopen permits during the current permit term to include additional requirements under the staff-initiated minor amendment process.</a:t>
            </a:r>
          </a:p>
        </p:txBody>
      </p:sp>
      <p:pic>
        <p:nvPicPr>
          <p:cNvPr id="5" name="Picture 4" descr="A picture containing outdoor, small, food, flower&#10;&#10;Description automatically generated">
            <a:extLst>
              <a:ext uri="{FF2B5EF4-FFF2-40B4-BE49-F238E27FC236}">
                <a16:creationId xmlns:a16="http://schemas.microsoft.com/office/drawing/2014/main" id="{BF7E0450-3D78-1F4D-B02F-286FF34F4455}"/>
              </a:ext>
            </a:extLst>
          </p:cNvPr>
          <p:cNvPicPr>
            <a:picLocks noChangeAspect="1"/>
          </p:cNvPicPr>
          <p:nvPr/>
        </p:nvPicPr>
        <p:blipFill rotWithShape="1">
          <a:blip r:embed="rId3">
            <a:extLst>
              <a:ext uri="{28A0092B-C50C-407E-A947-70E740481C1C}">
                <a14:useLocalDpi xmlns:a14="http://schemas.microsoft.com/office/drawing/2010/main" val="0"/>
              </a:ext>
            </a:extLst>
          </a:blip>
          <a:srcRect l="33869" r="15436"/>
          <a:stretch/>
        </p:blipFill>
        <p:spPr>
          <a:xfrm>
            <a:off x="16" y="857257"/>
            <a:ext cx="3476678" cy="5143493"/>
          </a:xfrm>
          <a:prstGeom prst="rect">
            <a:avLst/>
          </a:prstGeom>
          <a:effectLst/>
        </p:spPr>
      </p:pic>
      <p:cxnSp>
        <p:nvCxnSpPr>
          <p:cNvPr id="14"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2443588"/>
            <a:ext cx="4732020" cy="0"/>
          </a:xfrm>
          <a:prstGeom prst="line">
            <a:avLst/>
          </a:prstGeom>
          <a:ln w="19050">
            <a:solidFill>
              <a:srgbClr val="80A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36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297-E544-4F8B-A5E5-3C484E5E7344}"/>
              </a:ext>
            </a:extLst>
          </p:cNvPr>
          <p:cNvSpPr>
            <a:spLocks noGrp="1"/>
          </p:cNvSpPr>
          <p:nvPr>
            <p:ph type="title"/>
          </p:nvPr>
        </p:nvSpPr>
        <p:spPr>
          <a:xfrm>
            <a:off x="144773" y="1152724"/>
            <a:ext cx="3840086" cy="1269596"/>
          </a:xfrm>
        </p:spPr>
        <p:txBody>
          <a:bodyPr>
            <a:normAutofit/>
          </a:bodyPr>
          <a:lstStyle/>
          <a:p>
            <a:r>
              <a:rPr lang="en-US" b="1" dirty="0"/>
              <a:t>Water Quality Impacts</a:t>
            </a:r>
          </a:p>
        </p:txBody>
      </p:sp>
      <p:cxnSp>
        <p:nvCxnSpPr>
          <p:cNvPr id="61"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5946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63D0B0-BD84-4E61-9B61-A643B8818604}"/>
              </a:ext>
            </a:extLst>
          </p:cNvPr>
          <p:cNvSpPr>
            <a:spLocks noGrp="1"/>
          </p:cNvSpPr>
          <p:nvPr>
            <p:ph idx="1"/>
          </p:nvPr>
        </p:nvSpPr>
        <p:spPr>
          <a:xfrm>
            <a:off x="173753" y="2674526"/>
            <a:ext cx="4064474" cy="2862103"/>
          </a:xfrm>
        </p:spPr>
        <p:txBody>
          <a:bodyPr>
            <a:noAutofit/>
          </a:bodyPr>
          <a:lstStyle/>
          <a:p>
            <a:r>
              <a:rPr lang="en-US" sz="1500" dirty="0"/>
              <a:t>Physical impacts to aquatic species – </a:t>
            </a:r>
          </a:p>
          <a:p>
            <a:pPr lvl="1"/>
            <a:r>
              <a:rPr lang="en-US" sz="1500" dirty="0"/>
              <a:t>abrasive injuries, </a:t>
            </a:r>
          </a:p>
          <a:p>
            <a:pPr lvl="1"/>
            <a:r>
              <a:rPr lang="en-US" sz="1500" dirty="0"/>
              <a:t>clogging gills and respiratory passages, and </a:t>
            </a:r>
          </a:p>
          <a:p>
            <a:pPr lvl="1"/>
            <a:r>
              <a:rPr lang="en-US" sz="1500" dirty="0"/>
              <a:t>obstructing the digestive system</a:t>
            </a:r>
          </a:p>
          <a:p>
            <a:r>
              <a:rPr lang="en-US" sz="1500" dirty="0"/>
              <a:t>Impacts to aquatic habitat and ecosystems- </a:t>
            </a:r>
          </a:p>
          <a:p>
            <a:pPr lvl="1"/>
            <a:r>
              <a:rPr lang="en-US" sz="1500" dirty="0"/>
              <a:t>Suspended plastics increase the turbidity of the water, reduce light penetration, and impair the photosynthetic activity of aquatic plants</a:t>
            </a:r>
          </a:p>
          <a:p>
            <a:pPr lvl="1"/>
            <a:r>
              <a:rPr lang="en-US" sz="1500" dirty="0"/>
              <a:t>Settleable plastics degrade benthic organism habitat</a:t>
            </a:r>
          </a:p>
          <a:p>
            <a:r>
              <a:rPr lang="en-US" sz="1500" dirty="0"/>
              <a:t>Plastic pollution reduces the recreational use and aesthetic value</a:t>
            </a:r>
          </a:p>
        </p:txBody>
      </p:sp>
      <p:pic>
        <p:nvPicPr>
          <p:cNvPr id="7" name="Picture 6" descr="A picture containing outdoor, small, food, flower&#10;&#10;Description automatically generated">
            <a:extLst>
              <a:ext uri="{FF2B5EF4-FFF2-40B4-BE49-F238E27FC236}">
                <a16:creationId xmlns:a16="http://schemas.microsoft.com/office/drawing/2014/main" id="{82A43D96-BF24-3249-9FAB-209FCFC6AE6D}"/>
              </a:ext>
            </a:extLst>
          </p:cNvPr>
          <p:cNvPicPr>
            <a:picLocks noChangeAspect="1"/>
          </p:cNvPicPr>
          <p:nvPr/>
        </p:nvPicPr>
        <p:blipFill rotWithShape="1">
          <a:blip r:embed="rId3">
            <a:extLst>
              <a:ext uri="{28A0092B-C50C-407E-A947-70E740481C1C}">
                <a14:useLocalDpi xmlns:a14="http://schemas.microsoft.com/office/drawing/2010/main" val="0"/>
              </a:ext>
            </a:extLst>
          </a:blip>
          <a:srcRect l="24696" r="6263"/>
          <a:stretch/>
        </p:blipFill>
        <p:spPr>
          <a:xfrm>
            <a:off x="3984859" y="857258"/>
            <a:ext cx="5159141" cy="560438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4254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4E34-69BA-4B9F-B219-24C0F66BFF39}"/>
              </a:ext>
            </a:extLst>
          </p:cNvPr>
          <p:cNvSpPr>
            <a:spLocks noGrp="1"/>
          </p:cNvSpPr>
          <p:nvPr>
            <p:ph type="title"/>
          </p:nvPr>
        </p:nvSpPr>
        <p:spPr>
          <a:xfrm>
            <a:off x="3760466" y="1443676"/>
            <a:ext cx="4939868" cy="657225"/>
          </a:xfrm>
        </p:spPr>
        <p:txBody>
          <a:bodyPr anchor="b">
            <a:normAutofit/>
          </a:bodyPr>
          <a:lstStyle/>
          <a:p>
            <a:r>
              <a:rPr lang="en-US" b="1" dirty="0"/>
              <a:t>Plastics Prohibition</a:t>
            </a:r>
          </a:p>
        </p:txBody>
      </p:sp>
      <p:sp>
        <p:nvSpPr>
          <p:cNvPr id="3" name="Content Placeholder 2">
            <a:extLst>
              <a:ext uri="{FF2B5EF4-FFF2-40B4-BE49-F238E27FC236}">
                <a16:creationId xmlns:a16="http://schemas.microsoft.com/office/drawing/2014/main" id="{9256E8DE-B4F6-4BE8-B283-6D2D6AD28F82}"/>
              </a:ext>
            </a:extLst>
          </p:cNvPr>
          <p:cNvSpPr>
            <a:spLocks noGrp="1"/>
          </p:cNvSpPr>
          <p:nvPr>
            <p:ph idx="1"/>
          </p:nvPr>
        </p:nvSpPr>
        <p:spPr>
          <a:xfrm>
            <a:off x="3653087" y="2557463"/>
            <a:ext cx="5047247" cy="3186112"/>
          </a:xfrm>
        </p:spPr>
        <p:txBody>
          <a:bodyPr>
            <a:normAutofit fontScale="92500" lnSpcReduction="10000"/>
          </a:bodyPr>
          <a:lstStyle/>
          <a:p>
            <a:pPr marL="0" indent="0">
              <a:buNone/>
            </a:pPr>
            <a:r>
              <a:rPr lang="en-US" sz="1500" dirty="0"/>
              <a:t>There are approximately 155 plastic pellet manufacturers and molders/formers with individual TPDES permits</a:t>
            </a:r>
          </a:p>
          <a:p>
            <a:pPr marL="0" indent="0">
              <a:buNone/>
            </a:pPr>
            <a:endParaRPr lang="en-US" sz="825" dirty="0"/>
          </a:p>
          <a:p>
            <a:pPr marL="0" indent="0">
              <a:buNone/>
            </a:pPr>
            <a:r>
              <a:rPr lang="en-US" sz="1500" dirty="0"/>
              <a:t>TPDES permits </a:t>
            </a:r>
            <a:r>
              <a:rPr lang="en-US" sz="1500" b="1" i="1" u="sng" dirty="0"/>
              <a:t>do not </a:t>
            </a:r>
            <a:r>
              <a:rPr lang="en-US" sz="1500" dirty="0"/>
              <a:t>authorize any amount of plastic pellets to be discharged into receiving waters</a:t>
            </a:r>
          </a:p>
          <a:p>
            <a:pPr marL="0" indent="0">
              <a:buNone/>
            </a:pPr>
            <a:endParaRPr lang="en-US" sz="825" dirty="0"/>
          </a:p>
          <a:p>
            <a:pPr marL="0" indent="0">
              <a:buNone/>
            </a:pPr>
            <a:r>
              <a:rPr lang="en-US" sz="1500" dirty="0"/>
              <a:t>TCEQ Actions To Clarify Prohibition:</a:t>
            </a:r>
          </a:p>
          <a:p>
            <a:pPr lvl="1"/>
            <a:r>
              <a:rPr lang="en-US" sz="1500" dirty="0"/>
              <a:t>update the Industrial Wastewater Permit Application (TCEQ-10055); </a:t>
            </a:r>
          </a:p>
          <a:p>
            <a:pPr lvl="1"/>
            <a:r>
              <a:rPr lang="en-US" sz="1500" dirty="0"/>
              <a:t>update 30 TAC Chapter 307 to explicitly prohibit the discharge of plastics; and </a:t>
            </a:r>
          </a:p>
          <a:p>
            <a:pPr lvl="1"/>
            <a:r>
              <a:rPr lang="en-US" sz="1500" dirty="0"/>
              <a:t>update individual permits and the Multi-Sector General Permit to clarify prohibition of the discharge of plastics and require BMPs</a:t>
            </a:r>
          </a:p>
          <a:p>
            <a:pPr lvl="1"/>
            <a:r>
              <a:rPr lang="en-US" sz="1500" dirty="0"/>
              <a:t>Investigator Guidance for consistency across TCEQ Regions</a:t>
            </a:r>
          </a:p>
          <a:p>
            <a:pPr marL="0" indent="0">
              <a:buNone/>
            </a:pPr>
            <a:endParaRPr lang="en-US" sz="1200" dirty="0"/>
          </a:p>
          <a:p>
            <a:pPr marL="0" indent="0">
              <a:buNone/>
            </a:pPr>
            <a:endParaRPr lang="en-US" sz="1200" dirty="0">
              <a:highlight>
                <a:srgbClr val="FFFF00"/>
              </a:highlight>
            </a:endParaRPr>
          </a:p>
          <a:p>
            <a:pPr marL="0" indent="0">
              <a:buNone/>
            </a:pPr>
            <a:endParaRPr lang="en-US" sz="1200" dirty="0"/>
          </a:p>
        </p:txBody>
      </p:sp>
      <p:pic>
        <p:nvPicPr>
          <p:cNvPr id="5" name="Picture 4" descr="A picture containing water, food, young, holding&#10;&#10;Description automatically generated">
            <a:extLst>
              <a:ext uri="{FF2B5EF4-FFF2-40B4-BE49-F238E27FC236}">
                <a16:creationId xmlns:a16="http://schemas.microsoft.com/office/drawing/2014/main" id="{0AB43679-1891-034B-A201-D2C456811781}"/>
              </a:ext>
            </a:extLst>
          </p:cNvPr>
          <p:cNvPicPr>
            <a:picLocks noChangeAspect="1"/>
          </p:cNvPicPr>
          <p:nvPr/>
        </p:nvPicPr>
        <p:blipFill rotWithShape="1">
          <a:blip r:embed="rId3">
            <a:extLst>
              <a:ext uri="{28A0092B-C50C-407E-A947-70E740481C1C}">
                <a14:useLocalDpi xmlns:a14="http://schemas.microsoft.com/office/drawing/2010/main" val="0"/>
              </a:ext>
            </a:extLst>
          </a:blip>
          <a:srcRect l="33098" r="28881"/>
          <a:stretch/>
        </p:blipFill>
        <p:spPr>
          <a:xfrm>
            <a:off x="16" y="857257"/>
            <a:ext cx="3476678" cy="5143493"/>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2443588"/>
            <a:ext cx="4732020" cy="0"/>
          </a:xfrm>
          <a:prstGeom prst="line">
            <a:avLst/>
          </a:prstGeom>
          <a:ln w="19050">
            <a:solidFill>
              <a:srgbClr val="BCC0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45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A6DC-6821-409F-B2E2-7F079890221D}"/>
              </a:ext>
            </a:extLst>
          </p:cNvPr>
          <p:cNvSpPr>
            <a:spLocks noGrp="1"/>
          </p:cNvSpPr>
          <p:nvPr>
            <p:ph type="title"/>
          </p:nvPr>
        </p:nvSpPr>
        <p:spPr>
          <a:xfrm>
            <a:off x="3724073" y="1329201"/>
            <a:ext cx="4939868" cy="964620"/>
          </a:xfrm>
        </p:spPr>
        <p:txBody>
          <a:bodyPr anchor="b">
            <a:normAutofit/>
          </a:bodyPr>
          <a:lstStyle/>
          <a:p>
            <a:r>
              <a:rPr lang="en-US" b="1"/>
              <a:t>Plastics - Definitions</a:t>
            </a:r>
          </a:p>
        </p:txBody>
      </p:sp>
      <p:sp>
        <p:nvSpPr>
          <p:cNvPr id="3" name="Content Placeholder 2">
            <a:extLst>
              <a:ext uri="{FF2B5EF4-FFF2-40B4-BE49-F238E27FC236}">
                <a16:creationId xmlns:a16="http://schemas.microsoft.com/office/drawing/2014/main" id="{9B65A76D-7CFC-4EFC-957D-B7896E3460E7}"/>
              </a:ext>
            </a:extLst>
          </p:cNvPr>
          <p:cNvSpPr>
            <a:spLocks noGrp="1"/>
          </p:cNvSpPr>
          <p:nvPr>
            <p:ph idx="1"/>
          </p:nvPr>
        </p:nvSpPr>
        <p:spPr>
          <a:xfrm>
            <a:off x="3724074" y="2686051"/>
            <a:ext cx="4939867" cy="2839064"/>
          </a:xfrm>
        </p:spPr>
        <p:txBody>
          <a:bodyPr>
            <a:noAutofit/>
          </a:bodyPr>
          <a:lstStyle/>
          <a:p>
            <a:pPr marL="0" indent="0">
              <a:buNone/>
            </a:pPr>
            <a:r>
              <a:rPr lang="en-US" sz="1800" dirty="0"/>
              <a:t>TCEQ requesting stakeholder input on the appropriate terms and definitions</a:t>
            </a:r>
          </a:p>
          <a:p>
            <a:r>
              <a:rPr lang="en-US" sz="1800" dirty="0"/>
              <a:t>Example: Plastics means all forms of </a:t>
            </a:r>
            <a:r>
              <a:rPr lang="en-US" sz="1800" u="sng" dirty="0"/>
              <a:t>visible</a:t>
            </a:r>
            <a:r>
              <a:rPr lang="en-US" sz="1800" dirty="0"/>
              <a:t> plastic produced, received or handled at the permittee’s facility, including but not limited to: pellets, powder and flakes.</a:t>
            </a:r>
          </a:p>
          <a:p>
            <a:r>
              <a:rPr lang="en-US" sz="1800" dirty="0"/>
              <a:t>Plastics - Microplastics - Plastic Materials - Preproduction Plastics</a:t>
            </a:r>
          </a:p>
          <a:p>
            <a:r>
              <a:rPr lang="en-US" sz="1800" dirty="0"/>
              <a:t>Pellets: Polypropylene, PVC, HDPE</a:t>
            </a:r>
          </a:p>
          <a:p>
            <a:r>
              <a:rPr lang="en-US" sz="1800" dirty="0"/>
              <a:t>Powder, Flakes, Fluff, etc. </a:t>
            </a:r>
          </a:p>
        </p:txBody>
      </p:sp>
      <p:pic>
        <p:nvPicPr>
          <p:cNvPr id="5" name="Picture 4" descr="A picture containing person, outdoor, grass, person&#10;&#10;Description automatically generated">
            <a:extLst>
              <a:ext uri="{FF2B5EF4-FFF2-40B4-BE49-F238E27FC236}">
                <a16:creationId xmlns:a16="http://schemas.microsoft.com/office/drawing/2014/main" id="{9C9A082C-0444-144E-90B0-7D9F823E93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32" r="35173"/>
          <a:stretch/>
        </p:blipFill>
        <p:spPr>
          <a:xfrm>
            <a:off x="16" y="857257"/>
            <a:ext cx="3476678" cy="5143493"/>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2443588"/>
            <a:ext cx="4732020" cy="0"/>
          </a:xfrm>
          <a:prstGeom prst="line">
            <a:avLst/>
          </a:prstGeom>
          <a:ln w="19050">
            <a:solidFill>
              <a:srgbClr val="E28E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6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D54F-7D8A-46ED-A9AD-F7921F53EFE3}"/>
              </a:ext>
            </a:extLst>
          </p:cNvPr>
          <p:cNvSpPr>
            <a:spLocks noGrp="1"/>
          </p:cNvSpPr>
          <p:nvPr>
            <p:ph type="title"/>
          </p:nvPr>
        </p:nvSpPr>
        <p:spPr>
          <a:xfrm>
            <a:off x="628650" y="1131094"/>
            <a:ext cx="4329113" cy="1040606"/>
          </a:xfrm>
        </p:spPr>
        <p:txBody>
          <a:bodyPr>
            <a:normAutofit/>
          </a:bodyPr>
          <a:lstStyle/>
          <a:p>
            <a:r>
              <a:rPr lang="en-US" b="1" dirty="0"/>
              <a:t>Plastics – Best Management Practices</a:t>
            </a:r>
          </a:p>
        </p:txBody>
      </p:sp>
      <p:sp>
        <p:nvSpPr>
          <p:cNvPr id="3" name="Content Placeholder 2">
            <a:extLst>
              <a:ext uri="{FF2B5EF4-FFF2-40B4-BE49-F238E27FC236}">
                <a16:creationId xmlns:a16="http://schemas.microsoft.com/office/drawing/2014/main" id="{6ECF0776-295D-4EAA-9C90-53606396AD05}"/>
              </a:ext>
            </a:extLst>
          </p:cNvPr>
          <p:cNvSpPr>
            <a:spLocks noGrp="1"/>
          </p:cNvSpPr>
          <p:nvPr>
            <p:ph idx="1"/>
          </p:nvPr>
        </p:nvSpPr>
        <p:spPr>
          <a:xfrm>
            <a:off x="628650" y="2286001"/>
            <a:ext cx="4690872" cy="3440906"/>
          </a:xfrm>
        </p:spPr>
        <p:txBody>
          <a:bodyPr>
            <a:normAutofit lnSpcReduction="10000"/>
          </a:bodyPr>
          <a:lstStyle/>
          <a:p>
            <a:pPr marL="0" indent="0">
              <a:buNone/>
            </a:pPr>
            <a:r>
              <a:rPr lang="en-US" sz="1800" dirty="0"/>
              <a:t>SWP3 activities implemented to ensure that areas of the facility that can contribute plastic pollutants to stormwater discharges are maintained. Good housekeeping measures must prevent exposure of plastics and other plastic pre-production materials to precipitation or runoff prior to their use in further processing or disposal. Facilities that handle pre-production plastic must implement BMPs to eliminate discharges of plastic in stormwater through the implementation of control measures such as the following, where determined feasible: minimizing spills, cleaning up spills promptly and thoroughly, sweeping thoroughly, and pellet capturing.</a:t>
            </a:r>
          </a:p>
          <a:p>
            <a:pPr marL="0" indent="0">
              <a:buNone/>
            </a:pPr>
            <a:endParaRPr lang="en-US" sz="1500" dirty="0"/>
          </a:p>
        </p:txBody>
      </p:sp>
      <p:pic>
        <p:nvPicPr>
          <p:cNvPr id="5" name="Picture 4" descr="A picture containing outdoor, fence, object, bench&#10;&#10;Description automatically generated">
            <a:extLst>
              <a:ext uri="{FF2B5EF4-FFF2-40B4-BE49-F238E27FC236}">
                <a16:creationId xmlns:a16="http://schemas.microsoft.com/office/drawing/2014/main" id="{5DF4B9E3-5690-4F42-B15E-F61CB99F1772}"/>
              </a:ext>
            </a:extLst>
          </p:cNvPr>
          <p:cNvPicPr>
            <a:picLocks noChangeAspect="1"/>
          </p:cNvPicPr>
          <p:nvPr/>
        </p:nvPicPr>
        <p:blipFill rotWithShape="1">
          <a:blip r:embed="rId3">
            <a:extLst>
              <a:ext uri="{28A0092B-C50C-407E-A947-70E740481C1C}">
                <a14:useLocalDpi xmlns:a14="http://schemas.microsoft.com/office/drawing/2010/main" val="0"/>
              </a:ext>
            </a:extLst>
          </a:blip>
          <a:srcRect l="1269" r="8526"/>
          <a:stretch/>
        </p:blipFill>
        <p:spPr>
          <a:xfrm>
            <a:off x="5664200" y="857257"/>
            <a:ext cx="3479800" cy="5143493"/>
          </a:xfrm>
          <a:prstGeom prst="rect">
            <a:avLst/>
          </a:prstGeom>
        </p:spPr>
      </p:pic>
    </p:spTree>
    <p:extLst>
      <p:ext uri="{BB962C8B-B14F-4D97-AF65-F5344CB8AC3E}">
        <p14:creationId xmlns:p14="http://schemas.microsoft.com/office/powerpoint/2010/main" val="38207635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8" y="85725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baseline="0">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64D34170-F9FA-674C-8ED1-4A01E26F3E85}"/>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368"/>
          <a:stretch/>
        </p:blipFill>
        <p:spPr>
          <a:xfrm>
            <a:off x="1095448" y="857257"/>
            <a:ext cx="6953105" cy="514349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03521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8" y="85725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baseline="0">
              <a:solidFill>
                <a:prstClr val="white"/>
              </a:solidFill>
              <a:latin typeface="Calibri" panose="020F0502020204030204"/>
            </a:endParaRPr>
          </a:p>
        </p:txBody>
      </p:sp>
      <p:pic>
        <p:nvPicPr>
          <p:cNvPr id="5" name="Content Placeholder 4" descr="A picture containing green, grass, outdoor, building&#10;&#10;Description automatically generated">
            <a:extLst>
              <a:ext uri="{FF2B5EF4-FFF2-40B4-BE49-F238E27FC236}">
                <a16:creationId xmlns:a16="http://schemas.microsoft.com/office/drawing/2014/main" id="{F0984D17-623D-1347-A217-0E618AD0B4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68"/>
          <a:stretch/>
        </p:blipFill>
        <p:spPr>
          <a:xfrm>
            <a:off x="1095448" y="857257"/>
            <a:ext cx="6953105" cy="514349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610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DD6A-925B-4F9F-9C38-3D189F2E8D2B}"/>
              </a:ext>
            </a:extLst>
          </p:cNvPr>
          <p:cNvSpPr>
            <a:spLocks noGrp="1"/>
          </p:cNvSpPr>
          <p:nvPr>
            <p:ph type="title"/>
          </p:nvPr>
        </p:nvSpPr>
        <p:spPr>
          <a:xfrm>
            <a:off x="491490" y="1131094"/>
            <a:ext cx="3840086" cy="1269596"/>
          </a:xfrm>
        </p:spPr>
        <p:txBody>
          <a:bodyPr>
            <a:normAutofit/>
          </a:bodyPr>
          <a:lstStyle/>
          <a:p>
            <a:r>
              <a:rPr lang="en-US" b="1"/>
              <a:t>Plastics – Other Requirements</a:t>
            </a:r>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5946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72FD24-5D83-4652-8739-4E8580EAC4AD}"/>
              </a:ext>
            </a:extLst>
          </p:cNvPr>
          <p:cNvSpPr>
            <a:spLocks noGrp="1"/>
          </p:cNvSpPr>
          <p:nvPr>
            <p:ph idx="1"/>
          </p:nvPr>
        </p:nvSpPr>
        <p:spPr>
          <a:xfrm>
            <a:off x="491491" y="2788526"/>
            <a:ext cx="3840085" cy="2596671"/>
          </a:xfrm>
        </p:spPr>
        <p:txBody>
          <a:bodyPr>
            <a:normAutofit/>
          </a:bodyPr>
          <a:lstStyle/>
          <a:p>
            <a:r>
              <a:rPr lang="en-US" dirty="0"/>
              <a:t>Outfall and receiving water inspection</a:t>
            </a:r>
          </a:p>
          <a:p>
            <a:r>
              <a:rPr lang="en-US" dirty="0"/>
              <a:t>Notification of spills and unauthorized discharges to Regional Office</a:t>
            </a:r>
          </a:p>
          <a:p>
            <a:r>
              <a:rPr lang="en-US" dirty="0"/>
              <a:t>Recovery of released materials from receiving waters</a:t>
            </a:r>
          </a:p>
        </p:txBody>
      </p:sp>
      <p:pic>
        <p:nvPicPr>
          <p:cNvPr id="7" name="Picture 6" descr="A building with snow on the ground&#10;&#10;Description automatically generated">
            <a:extLst>
              <a:ext uri="{FF2B5EF4-FFF2-40B4-BE49-F238E27FC236}">
                <a16:creationId xmlns:a16="http://schemas.microsoft.com/office/drawing/2014/main" id="{0629E273-B064-E74E-9220-CDEC4AFCBB7E}"/>
              </a:ext>
            </a:extLst>
          </p:cNvPr>
          <p:cNvPicPr>
            <a:picLocks noChangeAspect="1"/>
          </p:cNvPicPr>
          <p:nvPr/>
        </p:nvPicPr>
        <p:blipFill rotWithShape="1">
          <a:blip r:embed="rId3">
            <a:extLst>
              <a:ext uri="{28A0092B-C50C-407E-A947-70E740481C1C}">
                <a14:useLocalDpi xmlns:a14="http://schemas.microsoft.com/office/drawing/2010/main" val="0"/>
              </a:ext>
            </a:extLst>
          </a:blip>
          <a:srcRect l="19000" r="11958"/>
          <a:stretch/>
        </p:blipFill>
        <p:spPr>
          <a:xfrm>
            <a:off x="4410775" y="857257"/>
            <a:ext cx="4734872" cy="51435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7499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DD6A-925B-4F9F-9C38-3D189F2E8D2B}"/>
              </a:ext>
            </a:extLst>
          </p:cNvPr>
          <p:cNvSpPr>
            <a:spLocks noGrp="1"/>
          </p:cNvSpPr>
          <p:nvPr>
            <p:ph type="title"/>
          </p:nvPr>
        </p:nvSpPr>
        <p:spPr>
          <a:xfrm>
            <a:off x="491490" y="1131094"/>
            <a:ext cx="3840086" cy="1269596"/>
          </a:xfrm>
        </p:spPr>
        <p:txBody>
          <a:bodyPr>
            <a:normAutofit/>
          </a:bodyPr>
          <a:lstStyle/>
          <a:p>
            <a:r>
              <a:rPr lang="en-US" b="1"/>
              <a:t>Plastics – Other Requirements</a:t>
            </a:r>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59461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72FD24-5D83-4652-8739-4E8580EAC4AD}"/>
              </a:ext>
            </a:extLst>
          </p:cNvPr>
          <p:cNvSpPr>
            <a:spLocks noGrp="1"/>
          </p:cNvSpPr>
          <p:nvPr>
            <p:ph idx="1"/>
          </p:nvPr>
        </p:nvSpPr>
        <p:spPr>
          <a:xfrm>
            <a:off x="491491" y="2788526"/>
            <a:ext cx="3840085" cy="2596671"/>
          </a:xfrm>
        </p:spPr>
        <p:txBody>
          <a:bodyPr>
            <a:noAutofit/>
          </a:bodyPr>
          <a:lstStyle/>
          <a:p>
            <a:r>
              <a:rPr lang="en-US" sz="1800" dirty="0"/>
              <a:t>Clarification that the point of compliance for the prohibition on the discharge of plastics is the final outfall. </a:t>
            </a:r>
          </a:p>
          <a:p>
            <a:r>
              <a:rPr lang="en-US" sz="1800" dirty="0"/>
              <a:t>If the discharge enters a water in the State prior to exiting the property, the point of compliance must be located prior to entering a water in the State. </a:t>
            </a:r>
          </a:p>
          <a:p>
            <a:r>
              <a:rPr lang="en-US" sz="1800" dirty="0"/>
              <a:t>Treatment units such as settling ponds are not considered water in the State.</a:t>
            </a:r>
          </a:p>
        </p:txBody>
      </p:sp>
      <p:pic>
        <p:nvPicPr>
          <p:cNvPr id="7" name="Picture 6" descr="A building with snow on the ground&#10;&#10;Description automatically generated">
            <a:extLst>
              <a:ext uri="{FF2B5EF4-FFF2-40B4-BE49-F238E27FC236}">
                <a16:creationId xmlns:a16="http://schemas.microsoft.com/office/drawing/2014/main" id="{0629E273-B064-E74E-9220-CDEC4AFCBB7E}"/>
              </a:ext>
            </a:extLst>
          </p:cNvPr>
          <p:cNvPicPr>
            <a:picLocks noChangeAspect="1"/>
          </p:cNvPicPr>
          <p:nvPr/>
        </p:nvPicPr>
        <p:blipFill rotWithShape="1">
          <a:blip r:embed="rId3">
            <a:extLst>
              <a:ext uri="{28A0092B-C50C-407E-A947-70E740481C1C}">
                <a14:useLocalDpi xmlns:a14="http://schemas.microsoft.com/office/drawing/2010/main" val="0"/>
              </a:ext>
            </a:extLst>
          </a:blip>
          <a:srcRect l="19000" r="11958"/>
          <a:stretch/>
        </p:blipFill>
        <p:spPr>
          <a:xfrm>
            <a:off x="4410775" y="857257"/>
            <a:ext cx="4734872" cy="51435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00978750"/>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2500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2500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556</Words>
  <Application>Microsoft Office PowerPoint</Application>
  <PresentationFormat>On-screen Show (4:3)</PresentationFormat>
  <Paragraphs>59</Paragraphs>
  <Slides>10</Slides>
  <Notes>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Calibri Light</vt:lpstr>
      <vt:lpstr>1_Custom Design</vt:lpstr>
      <vt:lpstr>Custom Design</vt:lpstr>
      <vt:lpstr>Office Theme</vt:lpstr>
      <vt:lpstr>Plastics</vt:lpstr>
      <vt:lpstr>Water Quality Impacts</vt:lpstr>
      <vt:lpstr>Plastics Prohibition</vt:lpstr>
      <vt:lpstr>Plastics - Definitions</vt:lpstr>
      <vt:lpstr>Plastics – Best Management Practices</vt:lpstr>
      <vt:lpstr>PowerPoint Presentation</vt:lpstr>
      <vt:lpstr>PowerPoint Presentation</vt:lpstr>
      <vt:lpstr>Plastics – Other Requirements</vt:lpstr>
      <vt:lpstr>Plastics – Other Requirements</vt:lpstr>
      <vt:lpstr>Plastics – Compliance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Procedures to Implement the Texas Surface Water  Quality Standards  2021 Revisions</dc:title>
  <dc:creator>Peter Schaefer</dc:creator>
  <cp:lastModifiedBy>Donan Akplogan</cp:lastModifiedBy>
  <cp:revision>42</cp:revision>
  <cp:lastPrinted>2020-03-06T21:33:28Z</cp:lastPrinted>
  <dcterms:created xsi:type="dcterms:W3CDTF">2020-03-06T21:02:53Z</dcterms:created>
  <dcterms:modified xsi:type="dcterms:W3CDTF">2020-07-10T16:12:07Z</dcterms:modified>
</cp:coreProperties>
</file>